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7" r:id="rId2"/>
    <p:sldId id="258" r:id="rId3"/>
    <p:sldId id="293" r:id="rId4"/>
    <p:sldId id="272" r:id="rId5"/>
    <p:sldId id="271" r:id="rId6"/>
    <p:sldId id="260" r:id="rId7"/>
    <p:sldId id="273" r:id="rId8"/>
    <p:sldId id="274" r:id="rId9"/>
    <p:sldId id="275" r:id="rId10"/>
    <p:sldId id="277" r:id="rId11"/>
    <p:sldId id="278" r:id="rId12"/>
    <p:sldId id="279" r:id="rId13"/>
    <p:sldId id="280" r:id="rId14"/>
    <p:sldId id="290" r:id="rId15"/>
    <p:sldId id="292" r:id="rId16"/>
    <p:sldId id="281" r:id="rId17"/>
    <p:sldId id="282" r:id="rId18"/>
    <p:sldId id="276" r:id="rId19"/>
    <p:sldId id="294" r:id="rId20"/>
    <p:sldId id="288" r:id="rId21"/>
    <p:sldId id="265" r:id="rId22"/>
    <p:sldId id="266" r:id="rId23"/>
    <p:sldId id="267" r:id="rId24"/>
    <p:sldId id="283" r:id="rId25"/>
    <p:sldId id="289" r:id="rId26"/>
    <p:sldId id="284" r:id="rId27"/>
    <p:sldId id="285" r:id="rId28"/>
    <p:sldId id="286" r:id="rId29"/>
    <p:sldId id="287" r:id="rId30"/>
    <p:sldId id="291" r:id="rId31"/>
    <p:sldId id="2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46" autoAdjust="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E33DA0-3270-4674-97F7-2995DFA23485}" type="datetimeFigureOut">
              <a:rPr lang="en-US" smtClean="0"/>
              <a:pPr/>
              <a:t>2/22/2021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2F1F88-ECE0-442A-A721-06EC29CCC86C}" type="slidenum">
              <a:rPr lang="en-US" smtClean="0"/>
              <a:pPr/>
              <a:t>‹#›</a:t>
            </a:fld>
            <a:endParaRPr lang="en-US"/>
          </a:p>
        </p:txBody>
      </p:sp>
    </p:spTree>
    <p:extLst>
      <p:ext uri="{BB962C8B-B14F-4D97-AF65-F5344CB8AC3E}">
        <p14:creationId xmlns:p14="http://schemas.microsoft.com/office/powerpoint/2010/main" val="412836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6D4BC4-5AD3-4641-869F-86464ACF040D}" type="datetimeFigureOut">
              <a:rPr lang="en-US" smtClean="0"/>
              <a:pPr/>
              <a:t>2/22/2021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28BF5D-4E34-43E4-8BAB-AAF9A127A6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6D4BC4-5AD3-4641-869F-86464ACF040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6D4BC4-5AD3-4641-869F-86464ACF040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6D4BC4-5AD3-4641-869F-86464ACF040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6D4BC4-5AD3-4641-869F-86464ACF040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BF5D-4E34-43E4-8BAB-AAF9A127A6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6D4BC4-5AD3-4641-869F-86464ACF040D}"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6D4BC4-5AD3-4641-869F-86464ACF040D}"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6D4BC4-5AD3-4641-869F-86464ACF040D}"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4BC4-5AD3-4641-869F-86464ACF040D}"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6D4BC4-5AD3-4641-869F-86464ACF040D}"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BF5D-4E34-43E4-8BAB-AAF9A127A6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6D4BC4-5AD3-4641-869F-86464ACF040D}"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28BF5D-4E34-43E4-8BAB-AAF9A127A6C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6D4BC4-5AD3-4641-869F-86464ACF040D}" type="datetimeFigureOut">
              <a:rPr lang="en-US" smtClean="0"/>
              <a:pPr/>
              <a:t>2/22/2021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28BF5D-4E34-43E4-8BAB-AAF9A127A6C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07/s12291-019-00868-3"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007/s12291-019-00868-3"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07/s12291-019-00868-3"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07/s12291-019-00868-3"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7/s12291-019-00868-3" TargetMode="External"/><Relationship Id="rId2" Type="http://schemas.openxmlformats.org/officeDocument/2006/relationships/hyperlink" Target="https://www.begellhouse.com/journals/environmental-pathology-toxicology-and-oncology.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07/s12291-019-00868-3"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pic>
        <p:nvPicPr>
          <p:cNvPr id="4" name="Content Placeholder 3" descr="C:\Users\deell2\Desktop\Z.jpg"/>
          <p:cNvPicPr>
            <a:picLocks noGrp="1"/>
          </p:cNvPicPr>
          <p:nvPr>
            <p:ph idx="1"/>
          </p:nvPr>
        </p:nvPicPr>
        <p:blipFill>
          <a:blip r:embed="rId2"/>
          <a:srcRect/>
          <a:stretch>
            <a:fillRect/>
          </a:stretch>
        </p:blipFill>
        <p:spPr bwMode="auto">
          <a:xfrm>
            <a:off x="0" y="0"/>
            <a:ext cx="9144000" cy="7010400"/>
          </a:xfrm>
          <a:prstGeom prst="rect">
            <a:avLst/>
          </a:prstGeom>
          <a:noFill/>
          <a:ln w="9525">
            <a:noFill/>
            <a:miter lim="800000"/>
            <a:headEnd/>
            <a:tailEnd/>
          </a:ln>
        </p:spPr>
      </p:pic>
      <p:sp>
        <p:nvSpPr>
          <p:cNvPr id="5" name="Rectangle 4"/>
          <p:cNvSpPr/>
          <p:nvPr/>
        </p:nvSpPr>
        <p:spPr>
          <a:xfrm>
            <a:off x="0" y="838200"/>
            <a:ext cx="9144000" cy="954107"/>
          </a:xfrm>
          <a:prstGeom prst="rect">
            <a:avLst/>
          </a:prstGeom>
          <a:solidFill>
            <a:schemeClr val="accent3">
              <a:lumMod val="40000"/>
              <a:lumOff val="60000"/>
            </a:schemeClr>
          </a:solidFill>
        </p:spPr>
        <p:txBody>
          <a:bodyPr wrap="square">
            <a:spAutoFit/>
          </a:bodyPr>
          <a:lstStyle/>
          <a:p>
            <a:pPr algn="ctr"/>
            <a:r>
              <a:rPr lang="en-US" sz="2800" b="1" dirty="0" smtClean="0">
                <a:solidFill>
                  <a:srgbClr val="002060"/>
                </a:solidFill>
                <a:latin typeface="Bookman Old Style" pitchFamily="18" charset="0"/>
              </a:rPr>
              <a:t>KRISHNA INSTITUTE OF MEDICAL SCIENCES</a:t>
            </a:r>
          </a:p>
          <a:p>
            <a:pPr algn="ctr"/>
            <a:r>
              <a:rPr lang="en-US" sz="2800" b="1" dirty="0" smtClean="0">
                <a:solidFill>
                  <a:srgbClr val="002060"/>
                </a:solidFill>
                <a:latin typeface="Bookman Old Style" pitchFamily="18" charset="0"/>
              </a:rPr>
              <a:t>DEEMED TO BE UNIVERSITY, KARAD</a:t>
            </a:r>
            <a:endParaRPr lang="en-US" sz="2800" b="1" dirty="0">
              <a:solidFill>
                <a:srgbClr val="002060"/>
              </a:solidFill>
              <a:latin typeface="Bookman Old Style" pitchFamily="18" charset="0"/>
            </a:endParaRPr>
          </a:p>
        </p:txBody>
      </p:sp>
      <p:sp>
        <p:nvSpPr>
          <p:cNvPr id="6" name="Rectangle 5"/>
          <p:cNvSpPr/>
          <p:nvPr/>
        </p:nvSpPr>
        <p:spPr>
          <a:xfrm>
            <a:off x="1600200" y="2438400"/>
            <a:ext cx="6184706" cy="523220"/>
          </a:xfrm>
          <a:prstGeom prst="rect">
            <a:avLst/>
          </a:prstGeom>
        </p:spPr>
        <p:txBody>
          <a:bodyPr wrap="none">
            <a:spAutoFit/>
          </a:bodyPr>
          <a:lstStyle/>
          <a:p>
            <a:pPr algn="ctr"/>
            <a:r>
              <a:rPr lang="en-US" sz="2800" b="1" dirty="0" smtClean="0">
                <a:solidFill>
                  <a:srgbClr val="002060"/>
                </a:solidFill>
                <a:latin typeface="Bookman Old Style" pitchFamily="18" charset="0"/>
              </a:rPr>
              <a:t>LEAD REFERRAL LABORATORY</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6017889"/>
              </p:ext>
            </p:extLst>
          </p:nvPr>
        </p:nvGraphicFramePr>
        <p:xfrm>
          <a:off x="0" y="-381000"/>
          <a:ext cx="9144000" cy="7711440"/>
        </p:xfrm>
        <a:graphic>
          <a:graphicData uri="http://schemas.openxmlformats.org/drawingml/2006/table">
            <a:tbl>
              <a:tblPr firstRow="1" bandRow="1">
                <a:tableStyleId>{5C22544A-7EE6-4342-B048-85BDC9FD1C3A}</a:tableStyleId>
              </a:tblPr>
              <a:tblGrid>
                <a:gridCol w="762000"/>
                <a:gridCol w="2743200"/>
                <a:gridCol w="3048000"/>
                <a:gridCol w="2590800"/>
              </a:tblGrid>
              <a:tr h="49223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5367">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3167590">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7</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Dr.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Mrs.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Dr. Arun Patil.</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Activated Carbon Fabric Mask Reduces Lead Absorption and Improves the Heme Biosynthesis and Hematological Parameters of Battery Manufacturing Workers.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err="1" smtClean="0">
                          <a:solidFill>
                            <a:schemeClr val="dk1"/>
                          </a:solidFill>
                          <a:latin typeface="Bookman Old Style" pitchFamily="18" charset="0"/>
                          <a:ea typeface="+mn-ea"/>
                          <a:cs typeface="+mn-cs"/>
                        </a:rPr>
                        <a:t>Ind</a:t>
                      </a:r>
                      <a:r>
                        <a:rPr kumimoji="0" lang="en-US" sz="1800" b="1" kern="1200" dirty="0" smtClean="0">
                          <a:solidFill>
                            <a:schemeClr val="dk1"/>
                          </a:solidFill>
                          <a:latin typeface="Bookman Old Style" pitchFamily="18" charset="0"/>
                          <a:ea typeface="+mn-ea"/>
                          <a:cs typeface="+mn-cs"/>
                        </a:rPr>
                        <a:t> J </a:t>
                      </a:r>
                      <a:r>
                        <a:rPr kumimoji="0" lang="en-US" sz="1800" b="1" kern="1200" dirty="0" err="1" smtClean="0">
                          <a:solidFill>
                            <a:schemeClr val="dk1"/>
                          </a:solidFill>
                          <a:latin typeface="Bookman Old Style" pitchFamily="18" charset="0"/>
                          <a:ea typeface="+mn-ea"/>
                          <a:cs typeface="+mn-cs"/>
                        </a:rPr>
                        <a:t>Clin</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Biochem</a:t>
                      </a:r>
                      <a:r>
                        <a:rPr kumimoji="0" lang="en-US" sz="1800" b="1" kern="1200" dirty="0" smtClean="0">
                          <a:solidFill>
                            <a:schemeClr val="dk1"/>
                          </a:solidFill>
                          <a:latin typeface="Bookman Old Style" pitchFamily="18" charset="0"/>
                          <a:ea typeface="+mn-ea"/>
                          <a:cs typeface="+mn-cs"/>
                        </a:rPr>
                        <a:t> (2019). </a:t>
                      </a:r>
                      <a:r>
                        <a:rPr kumimoji="0" lang="en-US" sz="1800" b="1" kern="1200" dirty="0" smtClean="0">
                          <a:solidFill>
                            <a:srgbClr val="7030A0"/>
                          </a:solidFill>
                          <a:latin typeface="Bookman Old Style" pitchFamily="18" charset="0"/>
                          <a:ea typeface="+mn-ea"/>
                          <a:cs typeface="+mn-cs"/>
                          <a:hlinkClick r:id="rId2"/>
                        </a:rPr>
                        <a:t>https://doi.org/10.1007/s12291-019-00868-3</a:t>
                      </a:r>
                      <a:r>
                        <a:rPr kumimoji="0" lang="en-US" sz="1800" b="1" kern="1200" dirty="0" smtClean="0">
                          <a:solidFill>
                            <a:srgbClr val="7030A0"/>
                          </a:solidFill>
                          <a:latin typeface="Bookman Old Style" pitchFamily="18"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(Scopus, </a:t>
                      </a:r>
                      <a:r>
                        <a:rPr kumimoji="0" lang="en-US" sz="1800" b="1" kern="1200" dirty="0" err="1" smtClean="0">
                          <a:solidFill>
                            <a:schemeClr val="dk1"/>
                          </a:solidFill>
                          <a:latin typeface="Bookman Old Style" pitchFamily="18" charset="0"/>
                          <a:ea typeface="+mn-ea"/>
                          <a:cs typeface="+mn-cs"/>
                        </a:rPr>
                        <a:t>PubMed</a:t>
                      </a:r>
                      <a:r>
                        <a:rPr kumimoji="0" lang="en-US" sz="1800" b="1" kern="1200" dirty="0" smtClean="0">
                          <a:solidFill>
                            <a:schemeClr val="dk1"/>
                          </a:solidFill>
                          <a:latin typeface="Bookman Old Style" pitchFamily="18" charset="0"/>
                          <a:ea typeface="+mn-ea"/>
                          <a:cs typeface="+mn-cs"/>
                        </a:rPr>
                        <a:t>)</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hlinkClick r:id="rId2"/>
                      </a:endParaRPr>
                    </a:p>
                  </a:txBody>
                  <a:tcPr/>
                </a:tc>
              </a:tr>
              <a:tr h="3167590">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8</a:t>
                      </a:r>
                    </a:p>
                  </a:txBody>
                  <a:tcPr/>
                </a:tc>
                <a:tc>
                  <a:txBody>
                    <a:bodyPr/>
                    <a:lstStyle/>
                    <a:p>
                      <a:pPr marL="0" lvl="0" algn="l" rtl="0" eaLnBrk="1" latinLnBrk="0" hangingPunct="1">
                        <a:lnSpc>
                          <a:spcPct val="150000"/>
                        </a:lnSpc>
                      </a:pP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Patil, Arun Patil.</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Increased Blood Lead Level Alters the Heme Biosynthesis and </a:t>
                      </a:r>
                      <a:r>
                        <a:rPr kumimoji="0" lang="en-US" sz="1800" b="1" kern="1200" dirty="0" err="1" smtClean="0">
                          <a:solidFill>
                            <a:schemeClr val="dk1"/>
                          </a:solidFill>
                          <a:latin typeface="Bookman Old Style" pitchFamily="18" charset="0"/>
                          <a:ea typeface="+mn-ea"/>
                          <a:cs typeface="+mn-cs"/>
                        </a:rPr>
                        <a:t>Haematological</a:t>
                      </a:r>
                      <a:r>
                        <a:rPr kumimoji="0" lang="en-US" sz="1800" b="1" kern="1200" dirty="0" smtClean="0">
                          <a:solidFill>
                            <a:schemeClr val="dk1"/>
                          </a:solidFill>
                          <a:latin typeface="Bookman Old Style" pitchFamily="18" charset="0"/>
                          <a:ea typeface="+mn-ea"/>
                          <a:cs typeface="+mn-cs"/>
                        </a:rPr>
                        <a:t> Parameters of Spray Painters from Western Maharashtra, India. </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err="1" smtClean="0">
                          <a:solidFill>
                            <a:schemeClr val="dk1"/>
                          </a:solidFill>
                          <a:latin typeface="Bookman Old Style" pitchFamily="18" charset="0"/>
                          <a:ea typeface="+mn-ea"/>
                          <a:cs typeface="+mn-cs"/>
                        </a:rPr>
                        <a:t>Toxicol</a:t>
                      </a:r>
                      <a:r>
                        <a:rPr kumimoji="0" lang="en-US" sz="1800" b="1" kern="1200" dirty="0" smtClean="0">
                          <a:solidFill>
                            <a:schemeClr val="dk1"/>
                          </a:solidFill>
                          <a:latin typeface="Bookman Old Style" pitchFamily="18" charset="0"/>
                          <a:ea typeface="+mn-ea"/>
                          <a:cs typeface="+mn-cs"/>
                        </a:rPr>
                        <a:t>. Environ. Health. Sci. Vol. 11(2), 168-174, 2019. (Scopus)</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6324912"/>
              </p:ext>
            </p:extLst>
          </p:nvPr>
        </p:nvGraphicFramePr>
        <p:xfrm>
          <a:off x="0" y="-1"/>
          <a:ext cx="9144000" cy="7043019"/>
        </p:xfrm>
        <a:graphic>
          <a:graphicData uri="http://schemas.openxmlformats.org/drawingml/2006/table">
            <a:tbl>
              <a:tblPr firstRow="1" bandRow="1">
                <a:tableStyleId>{5C22544A-7EE6-4342-B048-85BDC9FD1C3A}</a:tableStyleId>
              </a:tblPr>
              <a:tblGrid>
                <a:gridCol w="762000"/>
                <a:gridCol w="2743200"/>
                <a:gridCol w="3048000"/>
                <a:gridCol w="2590800"/>
              </a:tblGrid>
              <a:tr h="54248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49237">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2208680">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9</a:t>
                      </a:r>
                    </a:p>
                  </a:txBody>
                  <a:tcPr/>
                </a:tc>
                <a:tc>
                  <a:txBody>
                    <a:bodyPr/>
                    <a:lstStyle/>
                    <a:p>
                      <a:pPr marL="0" lvl="0" algn="l" rtl="0" eaLnBrk="1" latinLnBrk="0" hangingPunct="1">
                        <a:lnSpc>
                          <a:spcPct val="150000"/>
                        </a:lnSpc>
                      </a:pP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Arun J. Patil,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Impact of Occupational Lead Exposure on Liver and Kidney Function Tests of Silver Jewellery Workers.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Journal of Clinical Diagnostic Research, DOI: 10.7860/JCDR/2019/38084.12442.</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hlinkClick r:id="rId2"/>
                      </a:endParaRPr>
                    </a:p>
                  </a:txBody>
                  <a:tcPr/>
                </a:tc>
              </a:tr>
              <a:tr h="3490978">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10</a:t>
                      </a:r>
                    </a:p>
                  </a:txBody>
                  <a:tcPr/>
                </a:tc>
                <a:tc>
                  <a:txBody>
                    <a:bodyPr/>
                    <a:lstStyle/>
                    <a:p>
                      <a:pPr marL="0" lvl="0" algn="l" rtl="0" eaLnBrk="1" latinLnBrk="0" hangingPunct="1">
                        <a:lnSpc>
                          <a:spcPct val="150000"/>
                        </a:lnSpc>
                      </a:pP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Arun J. Patil,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Biochemical Effects of Lead on Heme Biosynthesis and Hematological Parameters of Silver Jewellery Workers of Western Maharashtra, India.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International</a:t>
                      </a:r>
                      <a:r>
                        <a:rPr kumimoji="0" lang="en-US" sz="1800" b="1" kern="1200" baseline="0" dirty="0" smtClean="0">
                          <a:solidFill>
                            <a:schemeClr val="dk1"/>
                          </a:solidFill>
                          <a:latin typeface="Bookman Old Style" pitchFamily="18" charset="0"/>
                          <a:ea typeface="+mn-ea"/>
                          <a:cs typeface="+mn-cs"/>
                        </a:rPr>
                        <a:t> Journal of Research Pharmaceutical Science</a:t>
                      </a:r>
                      <a:r>
                        <a:rPr kumimoji="0" lang="en-US" sz="1800" b="1" kern="1200" dirty="0" smtClean="0">
                          <a:solidFill>
                            <a:schemeClr val="dk1"/>
                          </a:solidFill>
                          <a:latin typeface="Bookman Old Style" pitchFamily="18" charset="0"/>
                          <a:ea typeface="+mn-ea"/>
                          <a:cs typeface="+mn-cs"/>
                        </a:rPr>
                        <a:t> (Accepted for Publication).</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2501570"/>
              </p:ext>
            </p:extLst>
          </p:nvPr>
        </p:nvGraphicFramePr>
        <p:xfrm>
          <a:off x="0" y="67181"/>
          <a:ext cx="9144000" cy="6888480"/>
        </p:xfrm>
        <a:graphic>
          <a:graphicData uri="http://schemas.openxmlformats.org/drawingml/2006/table">
            <a:tbl>
              <a:tblPr firstRow="1" bandRow="1">
                <a:tableStyleId>{5C22544A-7EE6-4342-B048-85BDC9FD1C3A}</a:tableStyleId>
              </a:tblPr>
              <a:tblGrid>
                <a:gridCol w="762000"/>
                <a:gridCol w="2743200"/>
                <a:gridCol w="3048000"/>
                <a:gridCol w="2590800"/>
              </a:tblGrid>
              <a:tr h="4884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2212">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3142941">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11</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Mrs.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Dr.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Dr. Arun Patil. </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Elevated Blood Lead Levels Induces Oxidative Stress and Alters the Antioxidants Status of Silver Jewellery Workers of Western Maharashtra, India.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International</a:t>
                      </a:r>
                      <a:r>
                        <a:rPr kumimoji="0" lang="en-US" sz="1800" b="1" kern="1200" baseline="0" dirty="0" smtClean="0">
                          <a:solidFill>
                            <a:schemeClr val="dk1"/>
                          </a:solidFill>
                          <a:latin typeface="Bookman Old Style" pitchFamily="18" charset="0"/>
                          <a:ea typeface="+mn-ea"/>
                          <a:cs typeface="+mn-cs"/>
                        </a:rPr>
                        <a:t> Journal of Research Pharmaceutical Science, </a:t>
                      </a:r>
                      <a:r>
                        <a:rPr kumimoji="0" lang="en-US" sz="1800" b="1" kern="1200" dirty="0" smtClean="0">
                          <a:solidFill>
                            <a:schemeClr val="dk1"/>
                          </a:solidFill>
                          <a:latin typeface="Bookman Old Style" pitchFamily="18" charset="0"/>
                          <a:ea typeface="+mn-ea"/>
                          <a:cs typeface="+mn-cs"/>
                        </a:rPr>
                        <a:t>2020, 11(4), 7254-7258.</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hlinkClick r:id="rId2"/>
                      </a:endParaRPr>
                    </a:p>
                  </a:txBody>
                  <a:tcPr/>
                </a:tc>
              </a:tr>
              <a:tr h="2367246">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12</a:t>
                      </a:r>
                    </a:p>
                  </a:txBody>
                  <a:tcPr/>
                </a:tc>
                <a:tc>
                  <a:txBody>
                    <a:bodyPr/>
                    <a:lstStyle/>
                    <a:p>
                      <a:pPr marL="0" lvl="0" algn="l" rtl="0" eaLnBrk="1" latinLnBrk="0" hangingPunct="1">
                        <a:lnSpc>
                          <a:spcPct val="150000"/>
                        </a:lnSpc>
                      </a:pP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Arun J. Patil,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Increased Blood Lead Levels Induces Oxidative Stress and Alters the Antioxidants Status of Spray Painters. </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J Basic </a:t>
                      </a:r>
                      <a:r>
                        <a:rPr kumimoji="0" lang="en-US" sz="1800" b="1" kern="1200" dirty="0" err="1" smtClean="0">
                          <a:solidFill>
                            <a:schemeClr val="dk1"/>
                          </a:solidFill>
                          <a:latin typeface="Bookman Old Style" pitchFamily="18" charset="0"/>
                          <a:ea typeface="+mn-ea"/>
                          <a:cs typeface="+mn-cs"/>
                        </a:rPr>
                        <a:t>Clin</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Physiol</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Pharmacol</a:t>
                      </a:r>
                      <a:r>
                        <a:rPr kumimoji="0" lang="en-US"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(Accepted for publication)</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nvGraphicFramePr>
        <p:xfrm>
          <a:off x="0" y="0"/>
          <a:ext cx="9144000" cy="7393595"/>
        </p:xfrm>
        <a:graphic>
          <a:graphicData uri="http://schemas.openxmlformats.org/drawingml/2006/table">
            <a:tbl>
              <a:tblPr firstRow="1" bandRow="1">
                <a:tableStyleId>{5C22544A-7EE6-4342-B048-85BDC9FD1C3A}</a:tableStyleId>
              </a:tblPr>
              <a:tblGrid>
                <a:gridCol w="762000"/>
                <a:gridCol w="2743200"/>
                <a:gridCol w="3048000"/>
                <a:gridCol w="2590800"/>
              </a:tblGrid>
              <a:tr h="54240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46686">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2198265">
                <a:tc>
                  <a:txBody>
                    <a:bodyPr/>
                    <a:lstStyle/>
                    <a:p>
                      <a:pPr marL="0" lvl="0" algn="ctr" rtl="0" eaLnBrk="1" latinLnBrk="0" hangingPunct="1">
                        <a:lnSpc>
                          <a:spcPct val="150000"/>
                        </a:lnSpc>
                      </a:pPr>
                      <a:r>
                        <a:rPr kumimoji="0" lang="en-US" sz="1800" b="1" kern="1200" dirty="0" smtClean="0">
                          <a:solidFill>
                            <a:schemeClr val="dk1"/>
                          </a:solidFill>
                          <a:latin typeface="Bookman Old Style" pitchFamily="18" charset="0"/>
                          <a:ea typeface="+mn-ea"/>
                          <a:cs typeface="+mn-cs"/>
                        </a:rPr>
                        <a:t>13</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Mrs.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Dr. Arun Patil, Dr.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Elevated Blood Lead Level Alters the Liver and Kidney Function Tests of Spray Painters. </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Indian Journal of Forensic Medicine and Toxicology. (Accepted for Publication</a:t>
                      </a:r>
                      <a:endParaRPr kumimoji="0" lang="en-US" sz="1800" b="1" kern="1200" dirty="0" smtClean="0">
                        <a:solidFill>
                          <a:schemeClr val="dk1"/>
                        </a:solidFill>
                        <a:latin typeface="Bookman Old Style" pitchFamily="18" charset="0"/>
                        <a:ea typeface="+mn-ea"/>
                        <a:cs typeface="+mn-cs"/>
                        <a:hlinkClick r:id="rId2"/>
                      </a:endParaRPr>
                    </a:p>
                  </a:txBody>
                  <a:tcPr/>
                </a:tc>
              </a:tr>
              <a:tr h="3019630">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14</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Mrs.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Dr. (</a:t>
                      </a:r>
                      <a:r>
                        <a:rPr kumimoji="0" lang="en-US" sz="1800" b="1" kern="1200" dirty="0" err="1" smtClean="0">
                          <a:solidFill>
                            <a:schemeClr val="dk1"/>
                          </a:solidFill>
                          <a:latin typeface="Bookman Old Style" pitchFamily="18" charset="0"/>
                          <a:ea typeface="+mn-ea"/>
                          <a:cs typeface="+mn-cs"/>
                        </a:rPr>
                        <a:t>Mrs</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Dr. Arun J. Patil.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Effects of Supplementation of Multivitamins and Multiminerals on Blood Lead Level, Oxidative Stress and Antioxidant Parameters of Silver Jewellery Workers from Western Maharashtra, India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Australian Journal of Occupational Therapy (Submitted on 6.3.2020</a:t>
                      </a:r>
                      <a:r>
                        <a:rPr kumimoji="0" lang="en-US" sz="1800" kern="1200" dirty="0" smtClean="0">
                          <a:solidFill>
                            <a:schemeClr val="dk1"/>
                          </a:solidFill>
                          <a:latin typeface="+mn-lt"/>
                          <a:ea typeface="+mn-ea"/>
                          <a:cs typeface="+mn-cs"/>
                        </a:rPr>
                        <a:t>)</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61644826"/>
              </p:ext>
            </p:extLst>
          </p:nvPr>
        </p:nvGraphicFramePr>
        <p:xfrm>
          <a:off x="0" y="1"/>
          <a:ext cx="9144000" cy="6846370"/>
        </p:xfrm>
        <a:graphic>
          <a:graphicData uri="http://schemas.openxmlformats.org/drawingml/2006/table">
            <a:tbl>
              <a:tblPr firstRow="1" bandRow="1">
                <a:tableStyleId>{5C22544A-7EE6-4342-B048-85BDC9FD1C3A}</a:tableStyleId>
              </a:tblPr>
              <a:tblGrid>
                <a:gridCol w="762000"/>
                <a:gridCol w="2743200"/>
                <a:gridCol w="3048000"/>
                <a:gridCol w="2590800"/>
              </a:tblGrid>
              <a:tr h="48275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97561">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3489956">
                <a:tc>
                  <a:txBody>
                    <a:bodyPr/>
                    <a:lstStyle/>
                    <a:p>
                      <a:pPr marL="0" lvl="0" algn="ctr" rtl="0" eaLnBrk="1" latinLnBrk="0" hangingPunct="1">
                        <a:lnSpc>
                          <a:spcPct val="150000"/>
                        </a:lnSpc>
                      </a:pPr>
                      <a:r>
                        <a:rPr kumimoji="0" lang="en-US" sz="1800" b="1" kern="1200" dirty="0" smtClean="0">
                          <a:solidFill>
                            <a:schemeClr val="dk1"/>
                          </a:solidFill>
                          <a:latin typeface="Bookman Old Style" pitchFamily="18" charset="0"/>
                          <a:ea typeface="+mn-ea"/>
                          <a:cs typeface="+mn-cs"/>
                        </a:rPr>
                        <a:t>15</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Mrs.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Dr. (</a:t>
                      </a:r>
                      <a:r>
                        <a:rPr kumimoji="0" lang="en-US" sz="1800" b="1" kern="1200" dirty="0" err="1" smtClean="0">
                          <a:solidFill>
                            <a:schemeClr val="dk1"/>
                          </a:solidFill>
                          <a:latin typeface="Bookman Old Style" pitchFamily="18" charset="0"/>
                          <a:ea typeface="+mn-ea"/>
                          <a:cs typeface="+mn-cs"/>
                        </a:rPr>
                        <a:t>Mrs</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Dr. Arun J. Patil.  </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Elevated Blood Lead Level Alters the Heme Biosynthesis and </a:t>
                      </a:r>
                      <a:r>
                        <a:rPr kumimoji="0" lang="en-US" sz="1800" b="1" kern="1200" dirty="0" err="1" smtClean="0">
                          <a:solidFill>
                            <a:schemeClr val="dk1"/>
                          </a:solidFill>
                          <a:latin typeface="Bookman Old Style" pitchFamily="18" charset="0"/>
                          <a:ea typeface="+mn-ea"/>
                          <a:cs typeface="+mn-cs"/>
                        </a:rPr>
                        <a:t>Haematological</a:t>
                      </a:r>
                      <a:r>
                        <a:rPr kumimoji="0" lang="en-US" sz="1800" b="1" kern="1200" dirty="0" smtClean="0">
                          <a:solidFill>
                            <a:schemeClr val="dk1"/>
                          </a:solidFill>
                          <a:latin typeface="Bookman Old Style" pitchFamily="18" charset="0"/>
                          <a:ea typeface="+mn-ea"/>
                          <a:cs typeface="+mn-cs"/>
                        </a:rPr>
                        <a:t> Parameters of </a:t>
                      </a:r>
                      <a:r>
                        <a:rPr kumimoji="0" lang="en-US" sz="1800" b="1" kern="1200" dirty="0" err="1" smtClean="0">
                          <a:solidFill>
                            <a:schemeClr val="dk1"/>
                          </a:solidFill>
                          <a:latin typeface="Bookman Old Style" pitchFamily="18" charset="0"/>
                          <a:ea typeface="+mn-ea"/>
                          <a:cs typeface="+mn-cs"/>
                        </a:rPr>
                        <a:t>Unorganised</a:t>
                      </a:r>
                      <a:r>
                        <a:rPr kumimoji="0" lang="en-US" sz="1800" b="1" kern="1200" dirty="0" smtClean="0">
                          <a:solidFill>
                            <a:schemeClr val="dk1"/>
                          </a:solidFill>
                          <a:latin typeface="Bookman Old Style" pitchFamily="18" charset="0"/>
                          <a:ea typeface="+mn-ea"/>
                          <a:cs typeface="+mn-cs"/>
                        </a:rPr>
                        <a:t> Batter Manufacturing Workers from Western Maharashtra, India.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bg1"/>
                          </a:solidFill>
                          <a:latin typeface="Bookman Old Style" pitchFamily="18" charset="0"/>
                          <a:ea typeface="+mn-ea"/>
                          <a:cs typeface="+mn-cs"/>
                          <a:hlinkClick r:id="rId2"/>
                        </a:rPr>
                        <a:t>Journal of Environmental Pathology, Toxicology and Oncology (6.3.20200</a:t>
                      </a:r>
                      <a:endParaRPr kumimoji="0" lang="en-US" sz="1800" b="1" kern="1200" dirty="0" smtClean="0">
                        <a:solidFill>
                          <a:schemeClr val="bg1"/>
                        </a:solidFill>
                        <a:latin typeface="Bookman Old Style" pitchFamily="18" charset="0"/>
                        <a:ea typeface="+mn-ea"/>
                        <a:cs typeface="+mn-cs"/>
                      </a:endParaRP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hlinkClick r:id="rId3"/>
                      </a:endParaRPr>
                    </a:p>
                  </a:txBody>
                  <a:tcPr/>
                </a:tc>
              </a:tr>
              <a:tr h="2106730">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16</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Dr.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Dr.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Dr. Arun J. Patil.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Alteration of lipid profile in lead exposed individuals from Western Maharashtra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International Journal of Pharmaceutical Research | Jul- Sep 2020 | </a:t>
                      </a:r>
                      <a:r>
                        <a:rPr kumimoji="0" lang="en-US" sz="1800" b="1" kern="1200" dirty="0" err="1" smtClean="0">
                          <a:solidFill>
                            <a:schemeClr val="dk1"/>
                          </a:solidFill>
                          <a:latin typeface="Bookman Old Style" pitchFamily="18" charset="0"/>
                          <a:ea typeface="+mn-ea"/>
                          <a:cs typeface="+mn-cs"/>
                        </a:rPr>
                        <a:t>Vol</a:t>
                      </a:r>
                      <a:r>
                        <a:rPr kumimoji="0" lang="en-US" sz="1800" b="1" kern="1200" dirty="0" smtClean="0">
                          <a:solidFill>
                            <a:schemeClr val="dk1"/>
                          </a:solidFill>
                          <a:latin typeface="Bookman Old Style" pitchFamily="18" charset="0"/>
                          <a:ea typeface="+mn-ea"/>
                          <a:cs typeface="+mn-cs"/>
                        </a:rPr>
                        <a:t> 12 | Issue 3. 2807-2811. </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97738103"/>
              </p:ext>
            </p:extLst>
          </p:nvPr>
        </p:nvGraphicFramePr>
        <p:xfrm>
          <a:off x="0" y="30481"/>
          <a:ext cx="9144000" cy="6990994"/>
        </p:xfrm>
        <a:graphic>
          <a:graphicData uri="http://schemas.openxmlformats.org/drawingml/2006/table">
            <a:tbl>
              <a:tblPr firstRow="1" bandRow="1">
                <a:tableStyleId>{5C22544A-7EE6-4342-B048-85BDC9FD1C3A}</a:tableStyleId>
              </a:tblPr>
              <a:tblGrid>
                <a:gridCol w="762000"/>
                <a:gridCol w="2743200"/>
                <a:gridCol w="3048000"/>
                <a:gridCol w="2590800"/>
              </a:tblGrid>
              <a:tr h="48866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2427">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3532676">
                <a:tc>
                  <a:txBody>
                    <a:bodyPr/>
                    <a:lstStyle/>
                    <a:p>
                      <a:pPr marL="0" lvl="0" algn="ctr" rtl="0" eaLnBrk="1" latinLnBrk="0" hangingPunct="1">
                        <a:lnSpc>
                          <a:spcPct val="150000"/>
                        </a:lnSpc>
                      </a:pPr>
                      <a:r>
                        <a:rPr kumimoji="0" lang="en-US" sz="1800" b="1" kern="1200" dirty="0" smtClean="0">
                          <a:solidFill>
                            <a:schemeClr val="dk1"/>
                          </a:solidFill>
                          <a:latin typeface="Bookman Old Style" pitchFamily="18" charset="0"/>
                          <a:ea typeface="+mn-ea"/>
                          <a:cs typeface="+mn-cs"/>
                        </a:rPr>
                        <a:t>17</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Dr.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Dr. </a:t>
                      </a: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Dr. Arun J. Patil. </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1" i="0" kern="1200" dirty="0" smtClean="0">
                          <a:solidFill>
                            <a:schemeClr val="dk1"/>
                          </a:solidFill>
                          <a:effectLst/>
                          <a:latin typeface="+mn-lt"/>
                          <a:ea typeface="+mn-ea"/>
                          <a:cs typeface="+mn-cs"/>
                        </a:rPr>
                        <a:t> </a:t>
                      </a:r>
                      <a:r>
                        <a:rPr kumimoji="0" lang="en-US" sz="1800" b="1" kern="1200" dirty="0" smtClean="0">
                          <a:solidFill>
                            <a:schemeClr val="dk1"/>
                          </a:solidFill>
                          <a:latin typeface="Bookman Old Style" pitchFamily="18" charset="0"/>
                          <a:ea typeface="+mn-ea"/>
                          <a:cs typeface="+mn-cs"/>
                        </a:rPr>
                        <a:t>Daily Use of Activated Carbon Fabric Mask Decreases the Blood Lead Levels, Oxidative Stress and Improves the Antioxidant Status and Liver Functions of Unorganized Battery Manufacturing Workers</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International Journal of Research Pharmaceutical </a:t>
                      </a:r>
                      <a:r>
                        <a:rPr kumimoji="0" lang="en-US" sz="1800" b="1" kern="1200" dirty="0" smtClean="0">
                          <a:solidFill>
                            <a:srgbClr val="7030A0"/>
                          </a:solidFill>
                          <a:latin typeface="Bookman Old Style" pitchFamily="18" charset="0"/>
                          <a:ea typeface="+mn-ea"/>
                          <a:cs typeface="+mn-cs"/>
                        </a:rPr>
                        <a:t> </a:t>
                      </a:r>
                      <a:r>
                        <a:rPr kumimoji="0" lang="en-US" sz="1800" b="1" kern="1200" dirty="0" smtClean="0">
                          <a:solidFill>
                            <a:schemeClr val="bg1"/>
                          </a:solidFill>
                          <a:latin typeface="Bookman Old Style" pitchFamily="18" charset="0"/>
                          <a:ea typeface="+mn-ea"/>
                          <a:cs typeface="+mn-cs"/>
                        </a:rPr>
                        <a:t>Sciences,</a:t>
                      </a:r>
                      <a:r>
                        <a:rPr kumimoji="0" lang="en-US" sz="1800" b="1" kern="1200" baseline="0" dirty="0" smtClean="0">
                          <a:solidFill>
                            <a:schemeClr val="bg1"/>
                          </a:solidFill>
                          <a:latin typeface="Bookman Old Style" pitchFamily="18" charset="0"/>
                          <a:ea typeface="+mn-ea"/>
                          <a:cs typeface="+mn-cs"/>
                        </a:rPr>
                        <a:t> </a:t>
                      </a:r>
                      <a:r>
                        <a:rPr kumimoji="0" lang="en-US" sz="1800" b="1" kern="1200" dirty="0" smtClean="0">
                          <a:solidFill>
                            <a:schemeClr val="dk1"/>
                          </a:solidFill>
                          <a:latin typeface="Bookman Old Style" pitchFamily="18" charset="0"/>
                          <a:ea typeface="+mn-ea"/>
                          <a:cs typeface="+mn-cs"/>
                        </a:rPr>
                        <a:t>2020, 11(4), 7247-7253.</a:t>
                      </a:r>
                    </a:p>
                    <a:p>
                      <a:pPr marL="0" lvl="0" algn="l" rtl="0" eaLnBrk="1" latinLnBrk="0" hangingPunct="1">
                        <a:lnSpc>
                          <a:spcPct val="150000"/>
                        </a:lnSpc>
                      </a:pPr>
                      <a:endParaRPr kumimoji="0" lang="en-US" sz="1800" b="1" kern="1200" dirty="0" smtClean="0">
                        <a:solidFill>
                          <a:srgbClr val="7030A0"/>
                        </a:solidFill>
                        <a:latin typeface="Bookman Old Style" pitchFamily="18" charset="0"/>
                        <a:ea typeface="+mn-ea"/>
                        <a:cs typeface="+mn-cs"/>
                        <a:hlinkClick r:id="rId2"/>
                      </a:endParaRPr>
                    </a:p>
                  </a:txBody>
                  <a:tcPr/>
                </a:tc>
              </a:tr>
              <a:tr h="2251354">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18</a:t>
                      </a:r>
                    </a:p>
                  </a:txBody>
                  <a:tcPr/>
                </a:tc>
                <a:tc>
                  <a:txBody>
                    <a:bodyPr/>
                    <a:lstStyle/>
                    <a:p>
                      <a:pPr marL="0" lvl="0" algn="l" rtl="0" eaLnBrk="1" latinLnBrk="0" hangingPunct="1">
                        <a:lnSpc>
                          <a:spcPct val="150000"/>
                        </a:lnSpc>
                      </a:pPr>
                      <a:r>
                        <a:rPr kumimoji="0" lang="en-US" sz="1800" b="1" kern="1200" dirty="0" err="1" smtClean="0">
                          <a:solidFill>
                            <a:schemeClr val="dk1"/>
                          </a:solidFill>
                          <a:latin typeface="Bookman Old Style" pitchFamily="18" charset="0"/>
                          <a:ea typeface="+mn-ea"/>
                          <a:cs typeface="+mn-cs"/>
                        </a:rPr>
                        <a:t>Mandakini</a:t>
                      </a:r>
                      <a:r>
                        <a:rPr kumimoji="0" lang="en-US" sz="1800" b="1" kern="1200" dirty="0" smtClean="0">
                          <a:solidFill>
                            <a:schemeClr val="dk1"/>
                          </a:solidFill>
                          <a:latin typeface="Bookman Old Style" pitchFamily="18" charset="0"/>
                          <a:ea typeface="+mn-ea"/>
                          <a:cs typeface="+mn-cs"/>
                        </a:rPr>
                        <a:t> S </a:t>
                      </a:r>
                      <a:r>
                        <a:rPr kumimoji="0" lang="en-US" sz="1800" b="1" kern="1200" dirty="0" err="1" smtClean="0">
                          <a:solidFill>
                            <a:schemeClr val="dk1"/>
                          </a:solidFill>
                          <a:latin typeface="Bookman Old Style" pitchFamily="18" charset="0"/>
                          <a:ea typeface="+mn-ea"/>
                          <a:cs typeface="+mn-cs"/>
                        </a:rPr>
                        <a:t>Kshirsagar</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Jyotsna</a:t>
                      </a:r>
                      <a:r>
                        <a:rPr kumimoji="0" lang="en-US" sz="1800" b="1" kern="1200" dirty="0" smtClean="0">
                          <a:solidFill>
                            <a:schemeClr val="dk1"/>
                          </a:solidFill>
                          <a:latin typeface="Bookman Old Style" pitchFamily="18" charset="0"/>
                          <a:ea typeface="+mn-ea"/>
                          <a:cs typeface="+mn-cs"/>
                        </a:rPr>
                        <a:t> A Patil, Arun J Patil.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Elevated blood Lead impairs the Hematological and Heme Biosynthesis related parameters of Silver Jewellery Workers.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Int. J. Res. Pharm. Sci., 2021, 12(1), 662-668. </a:t>
                      </a: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r>
            </a:tbl>
          </a:graphicData>
        </a:graphic>
      </p:graphicFrame>
    </p:spTree>
    <p:extLst>
      <p:ext uri="{BB962C8B-B14F-4D97-AF65-F5344CB8AC3E}">
        <p14:creationId xmlns:p14="http://schemas.microsoft.com/office/powerpoint/2010/main" val="358827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IN" sz="2800" b="1" dirty="0" smtClean="0">
                <a:solidFill>
                  <a:srgbClr val="FFC000"/>
                </a:solidFill>
                <a:latin typeface="Bookman Old Style" pitchFamily="18" charset="0"/>
              </a:rPr>
              <a:t>Completed Projects - Lead Referral Laboratory</a:t>
            </a:r>
          </a:p>
          <a:p>
            <a:pPr algn="ctr"/>
            <a:endParaRPr lang="en-US" dirty="0" smtClean="0"/>
          </a:p>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3989151"/>
              </p:ext>
            </p:extLst>
          </p:nvPr>
        </p:nvGraphicFramePr>
        <p:xfrm>
          <a:off x="0" y="609601"/>
          <a:ext cx="9144000" cy="6736079"/>
        </p:xfrm>
        <a:graphic>
          <a:graphicData uri="http://schemas.openxmlformats.org/drawingml/2006/table">
            <a:tbl>
              <a:tblPr firstRow="1" bandRow="1">
                <a:tableStyleId>{5C22544A-7EE6-4342-B048-85BDC9FD1C3A}</a:tableStyleId>
              </a:tblPr>
              <a:tblGrid>
                <a:gridCol w="990600"/>
                <a:gridCol w="8153400"/>
              </a:tblGrid>
              <a:tr h="490491">
                <a:tc>
                  <a:txBody>
                    <a:bodyPr/>
                    <a:lstStyle/>
                    <a:p>
                      <a:pPr algn="ctr"/>
                      <a:r>
                        <a:rPr lang="en-US" sz="1800" dirty="0" smtClean="0">
                          <a:latin typeface="Bookman Old Style" pitchFamily="18" charset="0"/>
                        </a:rPr>
                        <a:t>Sr. No. </a:t>
                      </a:r>
                      <a:endParaRPr lang="en-US" sz="1800" dirty="0">
                        <a:latin typeface="Bookman Old Style" pitchFamily="18" charset="0"/>
                      </a:endParaRPr>
                    </a:p>
                  </a:txBody>
                  <a:tcPr/>
                </a:tc>
                <a:tc>
                  <a:txBody>
                    <a:bodyPr/>
                    <a:lstStyle/>
                    <a:p>
                      <a:pPr algn="ctr"/>
                      <a:r>
                        <a:rPr lang="en-US" sz="2400" dirty="0" smtClean="0">
                          <a:latin typeface="Bookman Old Style" pitchFamily="18" charset="0"/>
                        </a:rPr>
                        <a:t>Name of  Projects</a:t>
                      </a:r>
                      <a:endParaRPr lang="en-US" sz="2400" dirty="0">
                        <a:latin typeface="Bookman Old Style" pitchFamily="18" charset="0"/>
                      </a:endParaRPr>
                    </a:p>
                  </a:txBody>
                  <a:tcPr/>
                </a:tc>
              </a:tr>
              <a:tr h="1177179">
                <a:tc>
                  <a:txBody>
                    <a:bodyPr/>
                    <a:lstStyle/>
                    <a:p>
                      <a:pPr algn="ctr"/>
                      <a:r>
                        <a:rPr lang="en-US" sz="2200" b="1" dirty="0" smtClean="0">
                          <a:solidFill>
                            <a:srgbClr val="7030A0"/>
                          </a:solidFill>
                          <a:latin typeface="Bookman Old Style" pitchFamily="18" charset="0"/>
                        </a:rPr>
                        <a:t>1</a:t>
                      </a:r>
                      <a:endParaRPr lang="en-US" sz="2200" b="1" dirty="0">
                        <a:solidFill>
                          <a:srgbClr val="7030A0"/>
                        </a:solidFill>
                        <a:latin typeface="Bookman Old Style" pitchFamily="18" charset="0"/>
                      </a:endParaRPr>
                    </a:p>
                  </a:txBody>
                  <a:tcPr/>
                </a:tc>
                <a:tc>
                  <a:txBody>
                    <a:bodyPr/>
                    <a:lstStyle/>
                    <a:p>
                      <a:pPr marL="0" marR="0" lvl="0" indent="-342900" algn="just" defTabSz="914400" rtl="0" eaLnBrk="1" fontAlgn="auto" latinLnBrk="0" hangingPunct="1">
                        <a:lnSpc>
                          <a:spcPct val="100000"/>
                        </a:lnSpc>
                        <a:spcBef>
                          <a:spcPts val="0"/>
                        </a:spcBef>
                        <a:spcAft>
                          <a:spcPts val="0"/>
                        </a:spcAft>
                        <a:buClrTx/>
                        <a:buSzTx/>
                        <a:buFont typeface="+mj-lt"/>
                        <a:buNone/>
                        <a:tabLst/>
                        <a:defRPr/>
                      </a:pPr>
                      <a:r>
                        <a:rPr kumimoji="0" lang="en-IN" sz="2200" b="1" kern="1200" dirty="0" smtClean="0">
                          <a:solidFill>
                            <a:srgbClr val="7030A0"/>
                          </a:solidFill>
                          <a:latin typeface="Bookman Old Style" pitchFamily="18" charset="0"/>
                          <a:ea typeface="+mn-ea"/>
                          <a:cs typeface="+mn-cs"/>
                        </a:rPr>
                        <a:t>Estimation of blood lead level and its biochemical effects on battery manufacturing workers before and after using mask. </a:t>
                      </a:r>
                      <a:r>
                        <a:rPr kumimoji="0" lang="en-IN" sz="2200" b="1" kern="1200" dirty="0" smtClean="0">
                          <a:solidFill>
                            <a:srgbClr val="C00000"/>
                          </a:solidFill>
                          <a:latin typeface="Bookman Old Style" pitchFamily="18" charset="0"/>
                          <a:ea typeface="+mn-ea"/>
                          <a:cs typeface="+mn-cs"/>
                        </a:rPr>
                        <a:t>Dr. </a:t>
                      </a:r>
                      <a:r>
                        <a:rPr kumimoji="0" lang="en-IN" sz="2200" b="1" kern="1200" dirty="0" err="1" smtClean="0">
                          <a:solidFill>
                            <a:srgbClr val="C00000"/>
                          </a:solidFill>
                          <a:latin typeface="Bookman Old Style" pitchFamily="18" charset="0"/>
                          <a:ea typeface="+mn-ea"/>
                          <a:cs typeface="+mn-cs"/>
                        </a:rPr>
                        <a:t>Jyotsna</a:t>
                      </a:r>
                      <a:r>
                        <a:rPr kumimoji="0" lang="en-IN" sz="2200" b="1" kern="1200" dirty="0" smtClean="0">
                          <a:solidFill>
                            <a:srgbClr val="C00000"/>
                          </a:solidFill>
                          <a:latin typeface="Bookman Old Style" pitchFamily="18" charset="0"/>
                          <a:ea typeface="+mn-ea"/>
                          <a:cs typeface="+mn-cs"/>
                        </a:rPr>
                        <a:t> </a:t>
                      </a:r>
                      <a:r>
                        <a:rPr kumimoji="0" lang="en-IN" sz="2200" b="1" kern="1200" dirty="0" smtClean="0">
                          <a:solidFill>
                            <a:srgbClr val="C00000"/>
                          </a:solidFill>
                          <a:latin typeface="Bookman Old Style" pitchFamily="18" charset="0"/>
                          <a:ea typeface="+mn-ea"/>
                          <a:cs typeface="+mn-cs"/>
                        </a:rPr>
                        <a:t>Patil </a:t>
                      </a:r>
                      <a:endParaRPr kumimoji="0" lang="en-US" sz="2200" b="1" kern="1200" dirty="0" smtClean="0">
                        <a:solidFill>
                          <a:srgbClr val="C00000"/>
                        </a:solidFill>
                        <a:latin typeface="Bookman Old Style" pitchFamily="18" charset="0"/>
                        <a:ea typeface="+mn-ea"/>
                        <a:cs typeface="+mn-cs"/>
                      </a:endParaRPr>
                    </a:p>
                  </a:txBody>
                  <a:tcPr/>
                </a:tc>
              </a:tr>
              <a:tr h="1177179">
                <a:tc>
                  <a:txBody>
                    <a:bodyPr/>
                    <a:lstStyle/>
                    <a:p>
                      <a:pPr algn="ctr"/>
                      <a:r>
                        <a:rPr kumimoji="0" lang="en-US" sz="2200" b="1" kern="1200" dirty="0" smtClean="0">
                          <a:solidFill>
                            <a:schemeClr val="bg1"/>
                          </a:solidFill>
                          <a:latin typeface="Bookman Old Style" pitchFamily="18" charset="0"/>
                          <a:ea typeface="+mn-ea"/>
                          <a:cs typeface="+mn-cs"/>
                        </a:rPr>
                        <a:t>2</a:t>
                      </a:r>
                      <a:endParaRPr kumimoji="0" lang="en-US" sz="2200" b="1" kern="1200" dirty="0">
                        <a:solidFill>
                          <a:schemeClr val="bg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kern="1200" dirty="0" smtClean="0">
                          <a:solidFill>
                            <a:schemeClr val="bg1"/>
                          </a:solidFill>
                          <a:latin typeface="Bookman Old Style" pitchFamily="18" charset="0"/>
                          <a:ea typeface="+mn-ea"/>
                          <a:cs typeface="+mn-cs"/>
                        </a:rPr>
                        <a:t>Study of Relevant Biochemical Parameters in Lead Exposed Individuals of Western Maharashtra</a:t>
                      </a:r>
                      <a:endParaRPr kumimoji="0" lang="en-US" sz="2200" b="1" kern="1200" dirty="0" smtClean="0">
                        <a:solidFill>
                          <a:schemeClr val="bg1"/>
                        </a:solidFill>
                        <a:latin typeface="Bookman Old Styl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0070C0"/>
                          </a:solidFill>
                          <a:latin typeface="Bookman Old Style" pitchFamily="18" charset="0"/>
                          <a:ea typeface="+mn-ea"/>
                          <a:cs typeface="+mn-cs"/>
                        </a:rPr>
                        <a:t>Mr.</a:t>
                      </a:r>
                      <a:r>
                        <a:rPr kumimoji="0" lang="en-US" sz="2200" b="1" kern="1200" baseline="0" dirty="0" smtClean="0">
                          <a:solidFill>
                            <a:srgbClr val="0070C0"/>
                          </a:solidFill>
                          <a:latin typeface="Bookman Old Style" pitchFamily="18" charset="0"/>
                          <a:ea typeface="+mn-ea"/>
                          <a:cs typeface="+mn-cs"/>
                        </a:rPr>
                        <a:t> </a:t>
                      </a:r>
                      <a:r>
                        <a:rPr kumimoji="0" lang="en-US" sz="2200" b="1" kern="1200" baseline="0" dirty="0" err="1" smtClean="0">
                          <a:solidFill>
                            <a:srgbClr val="0070C0"/>
                          </a:solidFill>
                          <a:latin typeface="Bookman Old Style" pitchFamily="18" charset="0"/>
                          <a:ea typeface="+mn-ea"/>
                          <a:cs typeface="+mn-cs"/>
                        </a:rPr>
                        <a:t>Mandakini</a:t>
                      </a:r>
                      <a:r>
                        <a:rPr kumimoji="0" lang="en-US" sz="2200" b="1" kern="1200" baseline="0" dirty="0" smtClean="0">
                          <a:solidFill>
                            <a:srgbClr val="0070C0"/>
                          </a:solidFill>
                          <a:latin typeface="Bookman Old Style" pitchFamily="18" charset="0"/>
                          <a:ea typeface="+mn-ea"/>
                          <a:cs typeface="+mn-cs"/>
                        </a:rPr>
                        <a:t> </a:t>
                      </a:r>
                      <a:r>
                        <a:rPr kumimoji="0" lang="en-US" sz="2200" b="1" kern="1200" baseline="0" dirty="0" err="1" smtClean="0">
                          <a:solidFill>
                            <a:srgbClr val="0070C0"/>
                          </a:solidFill>
                          <a:latin typeface="Bookman Old Style" pitchFamily="18" charset="0"/>
                          <a:ea typeface="+mn-ea"/>
                          <a:cs typeface="+mn-cs"/>
                        </a:rPr>
                        <a:t>Kshirsagar</a:t>
                      </a:r>
                      <a:r>
                        <a:rPr kumimoji="0" lang="en-US" sz="2200" b="1" kern="1200" baseline="0" dirty="0" smtClean="0">
                          <a:solidFill>
                            <a:srgbClr val="0070C0"/>
                          </a:solidFill>
                          <a:latin typeface="Bookman Old Style" pitchFamily="18" charset="0"/>
                          <a:ea typeface="+mn-ea"/>
                          <a:cs typeface="+mn-cs"/>
                        </a:rPr>
                        <a:t> (</a:t>
                      </a:r>
                      <a:r>
                        <a:rPr kumimoji="0" lang="en-US" sz="2200" b="1" kern="1200" baseline="0" dirty="0" err="1" smtClean="0">
                          <a:solidFill>
                            <a:srgbClr val="0070C0"/>
                          </a:solidFill>
                          <a:latin typeface="Bookman Old Style" pitchFamily="18" charset="0"/>
                          <a:ea typeface="+mn-ea"/>
                          <a:cs typeface="+mn-cs"/>
                        </a:rPr>
                        <a:t>Ph.D</a:t>
                      </a:r>
                      <a:r>
                        <a:rPr kumimoji="0" lang="en-US" sz="2200" b="1" kern="1200" baseline="0" dirty="0" smtClean="0">
                          <a:solidFill>
                            <a:srgbClr val="0070C0"/>
                          </a:solidFill>
                          <a:latin typeface="Bookman Old Style" pitchFamily="18" charset="0"/>
                          <a:ea typeface="+mn-ea"/>
                          <a:cs typeface="+mn-cs"/>
                        </a:rPr>
                        <a:t> Research</a:t>
                      </a:r>
                      <a:r>
                        <a:rPr kumimoji="0" lang="en-US" sz="2200" b="1" kern="1200" baseline="0" dirty="0" smtClean="0">
                          <a:solidFill>
                            <a:srgbClr val="0070C0"/>
                          </a:solidFill>
                          <a:latin typeface="Bookman Old Style" pitchFamily="18" charset="0"/>
                          <a:ea typeface="+mn-ea"/>
                          <a:cs typeface="+mn-cs"/>
                        </a:rPr>
                        <a:t>) Awarded</a:t>
                      </a:r>
                      <a:endParaRPr kumimoji="0" lang="en-US" sz="2200" b="1" kern="1200" dirty="0" smtClean="0">
                        <a:solidFill>
                          <a:srgbClr val="0070C0"/>
                        </a:solidFill>
                        <a:latin typeface="Bookman Old Style" pitchFamily="18" charset="0"/>
                        <a:ea typeface="+mn-ea"/>
                        <a:cs typeface="+mn-cs"/>
                      </a:endParaRPr>
                    </a:p>
                  </a:txBody>
                  <a:tcPr/>
                </a:tc>
              </a:tr>
              <a:tr h="817485">
                <a:tc>
                  <a:txBody>
                    <a:bodyPr/>
                    <a:lstStyle/>
                    <a:p>
                      <a:pPr algn="ctr"/>
                      <a:r>
                        <a:rPr kumimoji="0" lang="en-US" sz="2200" b="1" kern="1200" dirty="0" smtClean="0">
                          <a:solidFill>
                            <a:srgbClr val="7030A0"/>
                          </a:solidFill>
                          <a:latin typeface="Bookman Old Style" pitchFamily="18" charset="0"/>
                          <a:ea typeface="+mn-ea"/>
                          <a:cs typeface="+mn-cs"/>
                        </a:rPr>
                        <a:t>3</a:t>
                      </a:r>
                      <a:endParaRPr kumimoji="0" lang="en-US" sz="2200" b="1"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7030A0"/>
                          </a:solidFill>
                          <a:latin typeface="Bookman Old Style" pitchFamily="18" charset="0"/>
                          <a:ea typeface="+mn-ea"/>
                          <a:cs typeface="+mn-cs"/>
                        </a:rPr>
                        <a:t>Study of Blood Lead Levels in Antenatal Woman and Fetal Outcome- </a:t>
                      </a:r>
                      <a:r>
                        <a:rPr kumimoji="0" lang="en-US" sz="2200" b="1" kern="1200" dirty="0" smtClean="0">
                          <a:solidFill>
                            <a:srgbClr val="C00000"/>
                          </a:solidFill>
                          <a:latin typeface="Bookman Old Style" pitchFamily="18" charset="0"/>
                          <a:ea typeface="+mn-ea"/>
                          <a:cs typeface="+mn-cs"/>
                        </a:rPr>
                        <a:t>Dr. </a:t>
                      </a:r>
                      <a:r>
                        <a:rPr kumimoji="0" lang="en-US" sz="2200" b="1" kern="1200" dirty="0" err="1" smtClean="0">
                          <a:solidFill>
                            <a:srgbClr val="C00000"/>
                          </a:solidFill>
                          <a:latin typeface="Bookman Old Style" pitchFamily="18" charset="0"/>
                          <a:ea typeface="+mn-ea"/>
                          <a:cs typeface="+mn-cs"/>
                        </a:rPr>
                        <a:t>Shilpa</a:t>
                      </a:r>
                      <a:r>
                        <a:rPr kumimoji="0" lang="en-US" sz="2200" b="1" kern="1200" dirty="0" smtClean="0">
                          <a:solidFill>
                            <a:srgbClr val="C00000"/>
                          </a:solidFill>
                          <a:latin typeface="Bookman Old Style" pitchFamily="18" charset="0"/>
                          <a:ea typeface="+mn-ea"/>
                          <a:cs typeface="+mn-cs"/>
                        </a:rPr>
                        <a:t> </a:t>
                      </a:r>
                      <a:r>
                        <a:rPr kumimoji="0" lang="en-US" sz="2200" b="1" kern="1200" dirty="0" err="1" smtClean="0">
                          <a:solidFill>
                            <a:srgbClr val="C00000"/>
                          </a:solidFill>
                          <a:latin typeface="Bookman Old Style" pitchFamily="18" charset="0"/>
                          <a:ea typeface="+mn-ea"/>
                          <a:cs typeface="+mn-cs"/>
                        </a:rPr>
                        <a:t>Pratinidhi</a:t>
                      </a:r>
                      <a:r>
                        <a:rPr kumimoji="0" lang="en-US" sz="2200" b="1" kern="1200" baseline="0" dirty="0" smtClean="0">
                          <a:solidFill>
                            <a:srgbClr val="C00000"/>
                          </a:solidFill>
                          <a:latin typeface="Bookman Old Style" pitchFamily="18" charset="0"/>
                          <a:ea typeface="+mn-ea"/>
                          <a:cs typeface="+mn-cs"/>
                        </a:rPr>
                        <a:t> </a:t>
                      </a:r>
                      <a:endParaRPr kumimoji="0" lang="en-US" sz="2200" b="1" kern="1200" dirty="0" smtClean="0">
                        <a:solidFill>
                          <a:srgbClr val="C00000"/>
                        </a:solidFill>
                        <a:latin typeface="Bookman Old Style" pitchFamily="18" charset="0"/>
                        <a:ea typeface="+mn-ea"/>
                        <a:cs typeface="+mn-cs"/>
                      </a:endParaRPr>
                    </a:p>
                  </a:txBody>
                  <a:tcPr/>
                </a:tc>
              </a:tr>
              <a:tr h="1177179">
                <a:tc>
                  <a:txBody>
                    <a:bodyPr/>
                    <a:lstStyle/>
                    <a:p>
                      <a:pPr algn="ctr"/>
                      <a:r>
                        <a:rPr kumimoji="0" lang="en-US" sz="2200" b="1" kern="1200" dirty="0" smtClean="0">
                          <a:solidFill>
                            <a:schemeClr val="bg1"/>
                          </a:solidFill>
                          <a:latin typeface="Bookman Old Style" pitchFamily="18" charset="0"/>
                          <a:ea typeface="+mn-ea"/>
                          <a:cs typeface="+mn-cs"/>
                        </a:rPr>
                        <a:t>4</a:t>
                      </a:r>
                      <a:endParaRPr kumimoji="0" lang="en-US" sz="2200" b="1" kern="1200" dirty="0">
                        <a:solidFill>
                          <a:schemeClr val="bg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chemeClr val="bg1"/>
                          </a:solidFill>
                          <a:latin typeface="Bookman Old Style" pitchFamily="18" charset="0"/>
                          <a:ea typeface="+mn-ea"/>
                          <a:cs typeface="+mn-cs"/>
                        </a:rPr>
                        <a:t>Biochemical effects of blood lead level on children with neurological disorders of Pune (Maharashtra), India. </a:t>
                      </a:r>
                      <a:r>
                        <a:rPr kumimoji="0" lang="en-US" sz="2200" b="1" kern="1200" dirty="0" smtClean="0">
                          <a:solidFill>
                            <a:srgbClr val="0070C0"/>
                          </a:solidFill>
                          <a:latin typeface="Bookman Old Style" pitchFamily="18" charset="0"/>
                          <a:ea typeface="+mn-ea"/>
                          <a:cs typeface="+mn-cs"/>
                        </a:rPr>
                        <a:t>Dr. S. A. </a:t>
                      </a:r>
                      <a:r>
                        <a:rPr kumimoji="0" lang="en-US" sz="2200" b="1" kern="1200" dirty="0" err="1" smtClean="0">
                          <a:solidFill>
                            <a:srgbClr val="0070C0"/>
                          </a:solidFill>
                          <a:latin typeface="Bookman Old Style" pitchFamily="18" charset="0"/>
                          <a:ea typeface="+mn-ea"/>
                          <a:cs typeface="+mn-cs"/>
                        </a:rPr>
                        <a:t>Pratinidhi</a:t>
                      </a:r>
                      <a:endParaRPr kumimoji="0" lang="en-US" sz="2200" b="1" kern="1200" dirty="0" smtClean="0">
                        <a:solidFill>
                          <a:srgbClr val="0070C0"/>
                        </a:solidFill>
                        <a:latin typeface="Bookman Old Style" pitchFamily="18" charset="0"/>
                        <a:ea typeface="+mn-ea"/>
                        <a:cs typeface="+mn-cs"/>
                      </a:endParaRPr>
                    </a:p>
                  </a:txBody>
                  <a:tcPr/>
                </a:tc>
              </a:tr>
              <a:tr h="18965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7030A0"/>
                          </a:solidFill>
                          <a:latin typeface="Bookman Old Style" pitchFamily="18" charset="0"/>
                          <a:ea typeface="+mn-ea"/>
                          <a:cs typeface="+mn-cs"/>
                        </a:rPr>
                        <a:t>5</a:t>
                      </a:r>
                      <a:endParaRPr kumimoji="0" lang="en-US" sz="2200" b="1"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7030A0"/>
                          </a:solidFill>
                          <a:latin typeface="Bookman Old Style" pitchFamily="18" charset="0"/>
                          <a:ea typeface="+mn-ea"/>
                          <a:cs typeface="+mn-cs"/>
                        </a:rPr>
                        <a:t>Biochemical Effects of Lead Exposure and Toxicity on Battery Manufacture Workers of Western Maharashtra (India): With Respect to Oxidative Stress and Antioxidants Status-</a:t>
                      </a:r>
                      <a:r>
                        <a:rPr kumimoji="0" lang="en-US" sz="2200" b="1" kern="1200" baseline="0" dirty="0" smtClean="0">
                          <a:solidFill>
                            <a:srgbClr val="7030A0"/>
                          </a:solidFill>
                          <a:latin typeface="Bookman Old Style" pitchFamily="18" charset="0"/>
                          <a:ea typeface="+mn-ea"/>
                          <a:cs typeface="+mn-cs"/>
                        </a:rPr>
                        <a:t> </a:t>
                      </a:r>
                      <a:r>
                        <a:rPr kumimoji="0" lang="en-US" sz="2200" b="1" kern="1200" dirty="0" smtClean="0">
                          <a:solidFill>
                            <a:srgbClr val="C00000"/>
                          </a:solidFill>
                          <a:latin typeface="Bookman Old Style" pitchFamily="18" charset="0"/>
                          <a:ea typeface="+mn-ea"/>
                          <a:cs typeface="+mn-cs"/>
                        </a:rPr>
                        <a:t>Mr. </a:t>
                      </a:r>
                      <a:r>
                        <a:rPr kumimoji="0" lang="en-US" sz="2200" b="1" kern="1200" dirty="0" err="1" smtClean="0">
                          <a:solidFill>
                            <a:srgbClr val="C00000"/>
                          </a:solidFill>
                          <a:latin typeface="Bookman Old Style" pitchFamily="18" charset="0"/>
                          <a:ea typeface="+mn-ea"/>
                          <a:cs typeface="+mn-cs"/>
                        </a:rPr>
                        <a:t>Ganesh</a:t>
                      </a:r>
                      <a:r>
                        <a:rPr kumimoji="0" lang="en-US" sz="2200" b="1" kern="1200" dirty="0" smtClean="0">
                          <a:solidFill>
                            <a:srgbClr val="C00000"/>
                          </a:solidFill>
                          <a:latin typeface="Bookman Old Style" pitchFamily="18" charset="0"/>
                          <a:ea typeface="+mn-ea"/>
                          <a:cs typeface="+mn-cs"/>
                        </a:rPr>
                        <a:t> </a:t>
                      </a:r>
                      <a:r>
                        <a:rPr kumimoji="0" lang="en-US" sz="2200" b="1" kern="1200" dirty="0" err="1" smtClean="0">
                          <a:solidFill>
                            <a:srgbClr val="C00000"/>
                          </a:solidFill>
                          <a:latin typeface="Bookman Old Style" pitchFamily="18" charset="0"/>
                          <a:ea typeface="+mn-ea"/>
                          <a:cs typeface="+mn-cs"/>
                        </a:rPr>
                        <a:t>Ghanwat</a:t>
                      </a:r>
                      <a:r>
                        <a:rPr kumimoji="0" lang="en-US" sz="2200" b="1" kern="1200" dirty="0" smtClean="0">
                          <a:solidFill>
                            <a:srgbClr val="C00000"/>
                          </a:solidFill>
                          <a:latin typeface="Bookman Old Style" pitchFamily="18" charset="0"/>
                          <a:ea typeface="+mn-ea"/>
                          <a:cs typeface="+mn-cs"/>
                        </a:rPr>
                        <a:t>,</a:t>
                      </a: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IN" sz="2800" b="1" dirty="0" smtClean="0">
                <a:solidFill>
                  <a:srgbClr val="FFC000"/>
                </a:solidFill>
                <a:latin typeface="Bookman Old Style" pitchFamily="18" charset="0"/>
              </a:rPr>
              <a:t>Completed Projects - Lead Referral Laboratory</a:t>
            </a:r>
          </a:p>
          <a:p>
            <a:pPr algn="ctr"/>
            <a:endParaRPr lang="en-US" dirty="0" smtClean="0"/>
          </a:p>
          <a:p>
            <a:pPr algn="ctr"/>
            <a:endParaRPr lang="en-US" dirty="0"/>
          </a:p>
        </p:txBody>
      </p:sp>
      <p:graphicFrame>
        <p:nvGraphicFramePr>
          <p:cNvPr id="4" name="Table 3"/>
          <p:cNvGraphicFramePr>
            <a:graphicFrameLocks noGrp="1"/>
          </p:cNvGraphicFramePr>
          <p:nvPr/>
        </p:nvGraphicFramePr>
        <p:xfrm>
          <a:off x="0" y="486386"/>
          <a:ext cx="9144000" cy="6278880"/>
        </p:xfrm>
        <a:graphic>
          <a:graphicData uri="http://schemas.openxmlformats.org/drawingml/2006/table">
            <a:tbl>
              <a:tblPr firstRow="1" bandRow="1">
                <a:tableStyleId>{5C22544A-7EE6-4342-B048-85BDC9FD1C3A}</a:tableStyleId>
              </a:tblPr>
              <a:tblGrid>
                <a:gridCol w="990600"/>
                <a:gridCol w="8153400"/>
              </a:tblGrid>
              <a:tr h="435335">
                <a:tc>
                  <a:txBody>
                    <a:bodyPr/>
                    <a:lstStyle/>
                    <a:p>
                      <a:pPr algn="ctr"/>
                      <a:r>
                        <a:rPr lang="en-US" sz="1800" dirty="0" smtClean="0">
                          <a:latin typeface="Bookman Old Style" pitchFamily="18" charset="0"/>
                        </a:rPr>
                        <a:t>Sr. No. </a:t>
                      </a:r>
                      <a:endParaRPr lang="en-US" sz="1800" dirty="0">
                        <a:latin typeface="Bookman Old Style" pitchFamily="18" charset="0"/>
                      </a:endParaRPr>
                    </a:p>
                  </a:txBody>
                  <a:tcPr/>
                </a:tc>
                <a:tc>
                  <a:txBody>
                    <a:bodyPr/>
                    <a:lstStyle/>
                    <a:p>
                      <a:pPr algn="ctr"/>
                      <a:r>
                        <a:rPr lang="en-US" sz="2400" dirty="0" smtClean="0">
                          <a:latin typeface="Bookman Old Style" pitchFamily="18" charset="0"/>
                        </a:rPr>
                        <a:t>Name of  Projects</a:t>
                      </a:r>
                      <a:endParaRPr lang="en-US" sz="2400" dirty="0">
                        <a:latin typeface="Bookman Old Style" pitchFamily="18" charset="0"/>
                      </a:endParaRPr>
                    </a:p>
                  </a:txBody>
                  <a:tcPr/>
                </a:tc>
              </a:tr>
              <a:tr h="1364051">
                <a:tc>
                  <a:txBody>
                    <a:bodyPr/>
                    <a:lstStyle/>
                    <a:p>
                      <a:pPr algn="ctr"/>
                      <a:r>
                        <a:rPr lang="en-US" sz="2200" b="1" dirty="0" smtClean="0">
                          <a:solidFill>
                            <a:srgbClr val="7030A0"/>
                          </a:solidFill>
                          <a:latin typeface="Bookman Old Style" pitchFamily="18" charset="0"/>
                        </a:rPr>
                        <a:t>6</a:t>
                      </a:r>
                      <a:endParaRPr lang="en-US" sz="2200" b="1" dirty="0">
                        <a:solidFill>
                          <a:srgbClr val="7030A0"/>
                        </a:solidFill>
                        <a:latin typeface="Bookman Old Style" pitchFamily="18" charset="0"/>
                      </a:endParaRPr>
                    </a:p>
                  </a:txBody>
                  <a:tcPr/>
                </a:tc>
                <a:tc>
                  <a:txBody>
                    <a:bodyPr/>
                    <a:lstStyle/>
                    <a:p>
                      <a:pPr marL="0" marR="0" lvl="0" indent="-342900" algn="just" defTabSz="914400" rtl="0" eaLnBrk="1" fontAlgn="auto" latinLnBrk="0" hangingPunct="1">
                        <a:lnSpc>
                          <a:spcPct val="100000"/>
                        </a:lnSpc>
                        <a:spcBef>
                          <a:spcPts val="0"/>
                        </a:spcBef>
                        <a:spcAft>
                          <a:spcPts val="0"/>
                        </a:spcAft>
                        <a:buClrTx/>
                        <a:buSzTx/>
                        <a:buFont typeface="+mj-lt"/>
                        <a:buNone/>
                        <a:tabLst/>
                        <a:defRPr/>
                      </a:pPr>
                      <a:r>
                        <a:rPr kumimoji="0" lang="en-US" sz="2200" b="1" kern="1200" dirty="0" smtClean="0">
                          <a:solidFill>
                            <a:schemeClr val="bg1"/>
                          </a:solidFill>
                          <a:latin typeface="Bookman Old Style" pitchFamily="18" charset="0"/>
                          <a:ea typeface="+mn-ea"/>
                          <a:cs typeface="+mn-cs"/>
                        </a:rPr>
                        <a:t>Biochemical Effects of Lead Exposure and Toxicity on Battery Manufacture Workers of Western Maharashtra (India): With Respect to Heme Biosynthesis, Liver and Kidney Functions tests. </a:t>
                      </a:r>
                      <a:r>
                        <a:rPr kumimoji="0" lang="en-US" sz="2200" b="1" kern="1200" dirty="0" smtClean="0">
                          <a:solidFill>
                            <a:srgbClr val="0070C0"/>
                          </a:solidFill>
                          <a:latin typeface="Bookman Old Style" pitchFamily="18" charset="0"/>
                          <a:ea typeface="+mn-ea"/>
                          <a:cs typeface="+mn-cs"/>
                        </a:rPr>
                        <a:t>Mrs. </a:t>
                      </a:r>
                      <a:r>
                        <a:rPr kumimoji="0" lang="en-US" sz="2200" b="1" kern="1200" dirty="0" err="1" smtClean="0">
                          <a:solidFill>
                            <a:srgbClr val="0070C0"/>
                          </a:solidFill>
                          <a:latin typeface="Bookman Old Style" pitchFamily="18" charset="0"/>
                          <a:ea typeface="+mn-ea"/>
                          <a:cs typeface="+mn-cs"/>
                        </a:rPr>
                        <a:t>Mandakini</a:t>
                      </a:r>
                      <a:r>
                        <a:rPr kumimoji="0" lang="en-US" sz="2200" b="1" kern="1200" dirty="0" smtClean="0">
                          <a:solidFill>
                            <a:srgbClr val="0070C0"/>
                          </a:solidFill>
                          <a:latin typeface="Bookman Old Style" pitchFamily="18" charset="0"/>
                          <a:ea typeface="+mn-ea"/>
                          <a:cs typeface="+mn-cs"/>
                        </a:rPr>
                        <a:t> </a:t>
                      </a:r>
                      <a:r>
                        <a:rPr kumimoji="0" lang="en-US" sz="2200" b="1" kern="1200" dirty="0" err="1" smtClean="0">
                          <a:solidFill>
                            <a:srgbClr val="0070C0"/>
                          </a:solidFill>
                          <a:latin typeface="Bookman Old Style" pitchFamily="18" charset="0"/>
                          <a:ea typeface="+mn-ea"/>
                          <a:cs typeface="+mn-cs"/>
                        </a:rPr>
                        <a:t>Kshirsagar</a:t>
                      </a:r>
                      <a:r>
                        <a:rPr kumimoji="0" lang="en-US" sz="2200" b="1" kern="1200" dirty="0" smtClean="0">
                          <a:solidFill>
                            <a:srgbClr val="0070C0"/>
                          </a:solidFill>
                          <a:latin typeface="Bookman Old Style" pitchFamily="18" charset="0"/>
                          <a:ea typeface="+mn-ea"/>
                          <a:cs typeface="+mn-cs"/>
                        </a:rPr>
                        <a:t>, </a:t>
                      </a:r>
                    </a:p>
                  </a:txBody>
                  <a:tcPr/>
                </a:tc>
              </a:tr>
              <a:tr h="1683297">
                <a:tc>
                  <a:txBody>
                    <a:bodyPr/>
                    <a:lstStyle/>
                    <a:p>
                      <a:pPr algn="ctr"/>
                      <a:r>
                        <a:rPr kumimoji="0" lang="en-US" sz="2200" b="1" kern="1200" dirty="0" smtClean="0">
                          <a:solidFill>
                            <a:srgbClr val="7030A0"/>
                          </a:solidFill>
                          <a:latin typeface="Bookman Old Style" pitchFamily="18" charset="0"/>
                          <a:ea typeface="+mn-ea"/>
                          <a:cs typeface="+mn-cs"/>
                        </a:rPr>
                        <a:t>7</a:t>
                      </a:r>
                      <a:endParaRPr kumimoji="0" lang="en-US" sz="2200" b="1"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7030A0"/>
                          </a:solidFill>
                          <a:latin typeface="Bookman Old Style" pitchFamily="18" charset="0"/>
                          <a:ea typeface="+mn-ea"/>
                          <a:cs typeface="+mn-cs"/>
                        </a:rPr>
                        <a:t>Estimation of Lead level from water samples of </a:t>
                      </a:r>
                      <a:r>
                        <a:rPr kumimoji="0" lang="en-US" sz="2200" b="1" kern="1200" dirty="0" err="1" smtClean="0">
                          <a:solidFill>
                            <a:srgbClr val="7030A0"/>
                          </a:solidFill>
                          <a:latin typeface="Bookman Old Style" pitchFamily="18" charset="0"/>
                          <a:ea typeface="+mn-ea"/>
                          <a:cs typeface="+mn-cs"/>
                        </a:rPr>
                        <a:t>Koyna</a:t>
                      </a:r>
                      <a:r>
                        <a:rPr kumimoji="0" lang="en-US" sz="2200" b="1" kern="1200" dirty="0" smtClean="0">
                          <a:solidFill>
                            <a:srgbClr val="7030A0"/>
                          </a:solidFill>
                          <a:latin typeface="Bookman Old Style" pitchFamily="18" charset="0"/>
                          <a:ea typeface="+mn-ea"/>
                          <a:cs typeface="+mn-cs"/>
                        </a:rPr>
                        <a:t> and Krishna river beds. (Forty water samples collected from the tube well / wells which are situated about 80ft to 100ft away from both the sides of the river at different spots- </a:t>
                      </a:r>
                      <a:r>
                        <a:rPr kumimoji="0" lang="en-US" sz="2200" b="1" kern="1200" dirty="0" smtClean="0">
                          <a:solidFill>
                            <a:srgbClr val="C00000"/>
                          </a:solidFill>
                          <a:latin typeface="Bookman Old Style" pitchFamily="18" charset="0"/>
                          <a:ea typeface="+mn-ea"/>
                          <a:cs typeface="+mn-cs"/>
                        </a:rPr>
                        <a:t>Dr. Arun Patil</a:t>
                      </a:r>
                    </a:p>
                  </a:txBody>
                  <a:tcPr/>
                </a:tc>
              </a:tr>
              <a:tr h="1044805">
                <a:tc>
                  <a:txBody>
                    <a:bodyPr/>
                    <a:lstStyle/>
                    <a:p>
                      <a:pPr algn="ctr"/>
                      <a:r>
                        <a:rPr kumimoji="0" lang="en-US" sz="2200" b="1" kern="1200" dirty="0" smtClean="0">
                          <a:solidFill>
                            <a:schemeClr val="bg1"/>
                          </a:solidFill>
                          <a:latin typeface="Bookman Old Style" pitchFamily="18" charset="0"/>
                          <a:ea typeface="+mn-ea"/>
                          <a:cs typeface="+mn-cs"/>
                        </a:rPr>
                        <a:t>8</a:t>
                      </a:r>
                      <a:endParaRPr kumimoji="0" lang="en-US" sz="2200" b="1" kern="1200" dirty="0">
                        <a:solidFill>
                          <a:schemeClr val="bg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chemeClr val="bg1"/>
                          </a:solidFill>
                          <a:latin typeface="Bookman Old Style" pitchFamily="18" charset="0"/>
                          <a:ea typeface="+mn-ea"/>
                          <a:cs typeface="+mn-cs"/>
                        </a:rPr>
                        <a:t>Lead estimation from soils  of different spots to have a scientific data of the existing condition of the water along the </a:t>
                      </a:r>
                      <a:r>
                        <a:rPr kumimoji="0" lang="en-US" sz="2200" b="1" kern="1200" dirty="0" err="1" smtClean="0">
                          <a:solidFill>
                            <a:schemeClr val="bg1"/>
                          </a:solidFill>
                          <a:latin typeface="Bookman Old Style" pitchFamily="18" charset="0"/>
                          <a:ea typeface="+mn-ea"/>
                          <a:cs typeface="+mn-cs"/>
                        </a:rPr>
                        <a:t>Koyna</a:t>
                      </a:r>
                      <a:r>
                        <a:rPr kumimoji="0" lang="en-US" sz="2200" b="1" kern="1200" dirty="0" smtClean="0">
                          <a:solidFill>
                            <a:schemeClr val="bg1"/>
                          </a:solidFill>
                          <a:latin typeface="Bookman Old Style" pitchFamily="18" charset="0"/>
                          <a:ea typeface="+mn-ea"/>
                          <a:cs typeface="+mn-cs"/>
                        </a:rPr>
                        <a:t> and Krishna river beds</a:t>
                      </a:r>
                      <a:r>
                        <a:rPr kumimoji="0" lang="en-US" sz="2200" b="1" kern="1200" dirty="0" smtClean="0">
                          <a:solidFill>
                            <a:srgbClr val="C00000"/>
                          </a:solidFill>
                          <a:latin typeface="Bookman Old Style" pitchFamily="18" charset="0"/>
                          <a:ea typeface="+mn-ea"/>
                          <a:cs typeface="+mn-cs"/>
                        </a:rPr>
                        <a:t> </a:t>
                      </a:r>
                      <a:r>
                        <a:rPr kumimoji="0" lang="en-US" sz="2200" b="1" kern="1200" dirty="0" smtClean="0">
                          <a:solidFill>
                            <a:srgbClr val="0070C0"/>
                          </a:solidFill>
                          <a:latin typeface="Bookman Old Style" pitchFamily="18" charset="0"/>
                          <a:ea typeface="+mn-ea"/>
                          <a:cs typeface="+mn-cs"/>
                        </a:rPr>
                        <a:t>Dr. Arun Patil</a:t>
                      </a:r>
                    </a:p>
                  </a:txBody>
                  <a:tcPr/>
                </a:tc>
              </a:tr>
              <a:tr h="7255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7030A0"/>
                          </a:solidFill>
                          <a:latin typeface="Bookman Old Style" pitchFamily="18" charset="0"/>
                          <a:ea typeface="+mn-ea"/>
                          <a:cs typeface="+mn-cs"/>
                        </a:rPr>
                        <a:t>9</a:t>
                      </a:r>
                      <a:endParaRPr kumimoji="0" lang="en-US" sz="2200" b="1"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rgbClr val="7030A0"/>
                          </a:solidFill>
                          <a:latin typeface="Bookman Old Style" pitchFamily="18" charset="0"/>
                          <a:ea typeface="+mn-ea"/>
                          <a:cs typeface="+mn-cs"/>
                        </a:rPr>
                        <a:t>Estimation of lead content from of standard and local made water pipes-</a:t>
                      </a:r>
                      <a:r>
                        <a:rPr kumimoji="0" lang="en-US" sz="2200" b="1" kern="1200" baseline="0" dirty="0" smtClean="0">
                          <a:solidFill>
                            <a:srgbClr val="7030A0"/>
                          </a:solidFill>
                          <a:latin typeface="Bookman Old Style" pitchFamily="18" charset="0"/>
                          <a:ea typeface="+mn-ea"/>
                          <a:cs typeface="+mn-cs"/>
                        </a:rPr>
                        <a:t> </a:t>
                      </a:r>
                      <a:r>
                        <a:rPr kumimoji="0" lang="en-US" sz="2200" b="1" kern="1200" dirty="0" smtClean="0">
                          <a:solidFill>
                            <a:srgbClr val="C00000"/>
                          </a:solidFill>
                          <a:latin typeface="Bookman Old Style" pitchFamily="18" charset="0"/>
                          <a:ea typeface="+mn-ea"/>
                          <a:cs typeface="+mn-cs"/>
                        </a:rPr>
                        <a:t>Dr. Arun Patil</a:t>
                      </a:r>
                      <a:endParaRPr kumimoji="0" lang="en-US" sz="2200" b="1" kern="1200" dirty="0" smtClean="0">
                        <a:solidFill>
                          <a:srgbClr val="7030A0"/>
                        </a:solidFill>
                        <a:latin typeface="Bookman Old Style" pitchFamily="18" charset="0"/>
                        <a:ea typeface="+mn-ea"/>
                        <a:cs typeface="+mn-cs"/>
                      </a:endParaRPr>
                    </a:p>
                  </a:txBody>
                  <a:tcPr/>
                </a:tc>
              </a:tr>
              <a:tr h="750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chemeClr val="bg1"/>
                          </a:solidFill>
                          <a:latin typeface="Bookman Old Style" pitchFamily="18" charset="0"/>
                          <a:ea typeface="+mn-ea"/>
                          <a:cs typeface="+mn-cs"/>
                        </a:rPr>
                        <a:t>10</a:t>
                      </a:r>
                      <a:endParaRPr kumimoji="0" lang="en-US" sz="2200" b="1" kern="1200" dirty="0">
                        <a:solidFill>
                          <a:schemeClr val="bg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kern="1200" dirty="0" smtClean="0">
                          <a:solidFill>
                            <a:schemeClr val="bg1"/>
                          </a:solidFill>
                          <a:latin typeface="Bookman Old Style" pitchFamily="18" charset="0"/>
                          <a:ea typeface="+mn-ea"/>
                          <a:cs typeface="+mn-cs"/>
                        </a:rPr>
                        <a:t>Estimation of Blood lead levels of school Children's of Karad - </a:t>
                      </a:r>
                      <a:r>
                        <a:rPr kumimoji="0" lang="en-US" sz="2200" b="1" kern="1200" dirty="0" smtClean="0">
                          <a:solidFill>
                            <a:srgbClr val="0070C0"/>
                          </a:solidFill>
                          <a:latin typeface="Bookman Old Style" pitchFamily="18" charset="0"/>
                          <a:ea typeface="+mn-ea"/>
                          <a:cs typeface="+mn-cs"/>
                        </a:rPr>
                        <a:t>Dr. Arun Patil</a:t>
                      </a:r>
                      <a:endParaRPr kumimoji="0" lang="en-US" sz="2200" b="1" kern="1200" dirty="0" smtClean="0">
                        <a:solidFill>
                          <a:schemeClr val="bg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IN" sz="2800" b="1" dirty="0" smtClean="0">
                <a:solidFill>
                  <a:srgbClr val="FFC000"/>
                </a:solidFill>
                <a:latin typeface="Bookman Old Style" pitchFamily="18" charset="0"/>
              </a:rPr>
              <a:t>Ongoing Projects - Lead Referral Laboratory</a:t>
            </a:r>
          </a:p>
          <a:p>
            <a:pPr algn="ctr"/>
            <a:endParaRPr lang="en-US" dirty="0" smtClean="0"/>
          </a:p>
          <a:p>
            <a:pPr algn="ctr"/>
            <a:endParaRPr lang="en-US" dirty="0"/>
          </a:p>
        </p:txBody>
      </p:sp>
      <p:graphicFrame>
        <p:nvGraphicFramePr>
          <p:cNvPr id="4" name="Table 3"/>
          <p:cNvGraphicFramePr>
            <a:graphicFrameLocks noGrp="1"/>
          </p:cNvGraphicFramePr>
          <p:nvPr/>
        </p:nvGraphicFramePr>
        <p:xfrm>
          <a:off x="0" y="533401"/>
          <a:ext cx="9144000" cy="6228189"/>
        </p:xfrm>
        <a:graphic>
          <a:graphicData uri="http://schemas.openxmlformats.org/drawingml/2006/table">
            <a:tbl>
              <a:tblPr firstRow="1" bandRow="1">
                <a:tableStyleId>{5C22544A-7EE6-4342-B048-85BDC9FD1C3A}</a:tableStyleId>
              </a:tblPr>
              <a:tblGrid>
                <a:gridCol w="990600"/>
                <a:gridCol w="8153400"/>
              </a:tblGrid>
              <a:tr h="438335">
                <a:tc>
                  <a:txBody>
                    <a:bodyPr/>
                    <a:lstStyle/>
                    <a:p>
                      <a:pPr algn="ctr"/>
                      <a:r>
                        <a:rPr lang="en-US" sz="1800" dirty="0" smtClean="0">
                          <a:latin typeface="Bookman Old Style" pitchFamily="18" charset="0"/>
                        </a:rPr>
                        <a:t>Sr. No. </a:t>
                      </a:r>
                      <a:endParaRPr lang="en-US" sz="1800" dirty="0">
                        <a:latin typeface="Bookman Old Style" pitchFamily="18" charset="0"/>
                      </a:endParaRPr>
                    </a:p>
                  </a:txBody>
                  <a:tcPr/>
                </a:tc>
                <a:tc>
                  <a:txBody>
                    <a:bodyPr/>
                    <a:lstStyle/>
                    <a:p>
                      <a:pPr algn="ctr"/>
                      <a:r>
                        <a:rPr lang="en-US" sz="2400" dirty="0" smtClean="0">
                          <a:latin typeface="Bookman Old Style" pitchFamily="18" charset="0"/>
                        </a:rPr>
                        <a:t>Name of  Projects</a:t>
                      </a:r>
                      <a:endParaRPr lang="en-US" sz="2400" dirty="0">
                        <a:latin typeface="Bookman Old Style" pitchFamily="18" charset="0"/>
                      </a:endParaRPr>
                    </a:p>
                  </a:txBody>
                  <a:tcPr/>
                </a:tc>
              </a:tr>
              <a:tr h="3798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bg1"/>
                          </a:solidFill>
                          <a:latin typeface="Bookman Old Style" pitchFamily="18" charset="0"/>
                          <a:ea typeface="+mn-ea"/>
                          <a:cs typeface="+mn-cs"/>
                        </a:rPr>
                        <a:t>1</a:t>
                      </a:r>
                      <a:endParaRPr kumimoji="0" lang="en-US" sz="2000" kern="1200" dirty="0">
                        <a:solidFill>
                          <a:schemeClr val="bg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bg1"/>
                          </a:solidFill>
                          <a:latin typeface="Bookman Old Style" pitchFamily="18" charset="0"/>
                          <a:ea typeface="+mn-ea"/>
                          <a:cs typeface="+mn-cs"/>
                        </a:rPr>
                        <a:t>Biochemical Effects of Lead on Steel Welders- </a:t>
                      </a:r>
                      <a:r>
                        <a:rPr kumimoji="0" lang="en-IN" sz="2000" kern="1200" dirty="0" smtClean="0">
                          <a:solidFill>
                            <a:srgbClr val="0070C0"/>
                          </a:solidFill>
                          <a:latin typeface="Bookman Old Style" pitchFamily="18" charset="0"/>
                          <a:ea typeface="+mn-ea"/>
                          <a:cs typeface="+mn-cs"/>
                        </a:rPr>
                        <a:t>Dr. Arun Patil</a:t>
                      </a:r>
                    </a:p>
                  </a:txBody>
                  <a:tcPr/>
                </a:tc>
              </a:tr>
              <a:tr h="125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rgbClr val="7030A0"/>
                          </a:solidFill>
                          <a:latin typeface="Bookman Old Style" pitchFamily="18" charset="0"/>
                          <a:ea typeface="+mn-ea"/>
                          <a:cs typeface="+mn-cs"/>
                        </a:rPr>
                        <a:t>2</a:t>
                      </a:r>
                      <a:endParaRPr kumimoji="0" lang="en-US" sz="2000"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smtClean="0">
                          <a:solidFill>
                            <a:srgbClr val="7030A0"/>
                          </a:solidFill>
                          <a:latin typeface="Bookman Old Style" pitchFamily="18" charset="0"/>
                        </a:rPr>
                        <a:t>To conduct extramural, multicentre and collaborative research project on topic “Biochemical Aspects of Lead Exposure on Traffic Police at Some District Places of Maharashtra and Karnataka (India).- </a:t>
                      </a:r>
                      <a:r>
                        <a:rPr lang="en-IN" sz="2000" dirty="0" smtClean="0">
                          <a:solidFill>
                            <a:srgbClr val="C00000"/>
                          </a:solidFill>
                          <a:latin typeface="Bookman Old Style" pitchFamily="18" charset="0"/>
                        </a:rPr>
                        <a:t>Dr. Arun Patil</a:t>
                      </a:r>
                    </a:p>
                  </a:txBody>
                  <a:tcPr/>
                </a:tc>
              </a:tr>
              <a:tr h="982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rgbClr val="7030A0"/>
                          </a:solidFill>
                          <a:latin typeface="Bookman Old Style" pitchFamily="18" charset="0"/>
                          <a:ea typeface="+mn-ea"/>
                          <a:cs typeface="+mn-cs"/>
                        </a:rPr>
                        <a:t>3</a:t>
                      </a:r>
                      <a:endParaRPr kumimoji="0" lang="en-US" sz="2000"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bg1"/>
                          </a:solidFill>
                          <a:latin typeface="Bookman Old Style" pitchFamily="18" charset="0"/>
                          <a:ea typeface="+mn-ea"/>
                          <a:cs typeface="+mn-cs"/>
                        </a:rPr>
                        <a:t>Effect of serum lead on salivary </a:t>
                      </a:r>
                      <a:r>
                        <a:rPr kumimoji="0" lang="en-IN" sz="2000" kern="1200" dirty="0" err="1" smtClean="0">
                          <a:solidFill>
                            <a:schemeClr val="bg1"/>
                          </a:solidFill>
                          <a:latin typeface="Bookman Old Style" pitchFamily="18" charset="0"/>
                          <a:ea typeface="+mn-ea"/>
                          <a:cs typeface="+mn-cs"/>
                        </a:rPr>
                        <a:t>Visfatin</a:t>
                      </a:r>
                      <a:r>
                        <a:rPr kumimoji="0" lang="en-IN" sz="2000" kern="1200" dirty="0" smtClean="0">
                          <a:solidFill>
                            <a:schemeClr val="bg1"/>
                          </a:solidFill>
                          <a:latin typeface="Bookman Old Style" pitchFamily="18" charset="0"/>
                          <a:ea typeface="+mn-ea"/>
                          <a:cs typeface="+mn-cs"/>
                        </a:rPr>
                        <a:t> levels in </a:t>
                      </a:r>
                      <a:r>
                        <a:rPr kumimoji="0" lang="en-IN" sz="2000" kern="1200" dirty="0" err="1" smtClean="0">
                          <a:solidFill>
                            <a:schemeClr val="bg1"/>
                          </a:solidFill>
                          <a:latin typeface="Bookman Old Style" pitchFamily="18" charset="0"/>
                          <a:ea typeface="+mn-ea"/>
                          <a:cs typeface="+mn-cs"/>
                        </a:rPr>
                        <a:t>Periodontitis</a:t>
                      </a:r>
                      <a:r>
                        <a:rPr kumimoji="0" lang="en-IN" sz="2000" kern="1200" dirty="0" smtClean="0">
                          <a:solidFill>
                            <a:schemeClr val="bg1"/>
                          </a:solidFill>
                          <a:latin typeface="Bookman Old Style" pitchFamily="18" charset="0"/>
                          <a:ea typeface="+mn-ea"/>
                          <a:cs typeface="+mn-cs"/>
                        </a:rPr>
                        <a:t> patients using smoke or smokeless form of tobacco.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rgbClr val="0070C0"/>
                          </a:solidFill>
                          <a:latin typeface="Bookman Old Style" pitchFamily="18" charset="0"/>
                          <a:ea typeface="+mn-ea"/>
                          <a:cs typeface="+mn-cs"/>
                        </a:rPr>
                        <a:t>Dr. </a:t>
                      </a:r>
                      <a:r>
                        <a:rPr kumimoji="0" lang="en-IN" sz="2000" kern="1200" dirty="0" err="1" smtClean="0">
                          <a:solidFill>
                            <a:srgbClr val="0070C0"/>
                          </a:solidFill>
                          <a:latin typeface="Bookman Old Style" pitchFamily="18" charset="0"/>
                          <a:ea typeface="+mn-ea"/>
                          <a:cs typeface="+mn-cs"/>
                        </a:rPr>
                        <a:t>Harshada</a:t>
                      </a:r>
                      <a:r>
                        <a:rPr kumimoji="0" lang="en-IN" sz="2000" kern="1200" dirty="0" smtClean="0">
                          <a:solidFill>
                            <a:srgbClr val="0070C0"/>
                          </a:solidFill>
                          <a:latin typeface="Bookman Old Style" pitchFamily="18" charset="0"/>
                          <a:ea typeface="+mn-ea"/>
                          <a:cs typeface="+mn-cs"/>
                        </a:rPr>
                        <a:t> </a:t>
                      </a:r>
                      <a:r>
                        <a:rPr kumimoji="0" lang="en-IN" sz="2000" kern="1200" dirty="0" err="1" smtClean="0">
                          <a:solidFill>
                            <a:srgbClr val="0070C0"/>
                          </a:solidFill>
                          <a:latin typeface="Bookman Old Style" pitchFamily="18" charset="0"/>
                          <a:ea typeface="+mn-ea"/>
                          <a:cs typeface="+mn-cs"/>
                        </a:rPr>
                        <a:t>Zagde</a:t>
                      </a:r>
                      <a:endParaRPr kumimoji="0" lang="en-IN" sz="2000" kern="1200" dirty="0" smtClean="0">
                        <a:solidFill>
                          <a:srgbClr val="0070C0"/>
                        </a:solidFill>
                        <a:latin typeface="Bookman Old Style" pitchFamily="18" charset="0"/>
                        <a:ea typeface="+mn-ea"/>
                        <a:cs typeface="+mn-cs"/>
                      </a:endParaRPr>
                    </a:p>
                  </a:txBody>
                  <a:tcPr/>
                </a:tc>
              </a:tr>
              <a:tr h="741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rgbClr val="7030A0"/>
                          </a:solidFill>
                          <a:latin typeface="Bookman Old Style" pitchFamily="18" charset="0"/>
                          <a:ea typeface="+mn-ea"/>
                          <a:cs typeface="+mn-cs"/>
                        </a:rPr>
                        <a:t>4</a:t>
                      </a:r>
                      <a:endParaRPr kumimoji="0" lang="en-US" sz="2000"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rgbClr val="7030A0"/>
                          </a:solidFill>
                          <a:latin typeface="Bookman Old Style" pitchFamily="18" charset="0"/>
                          <a:ea typeface="+mn-ea"/>
                          <a:cs typeface="+mn-cs"/>
                        </a:rPr>
                        <a:t>Study of Nickel, Chromium, Cobalt leaching from dental casting alloys and their effects on human health. </a:t>
                      </a:r>
                      <a:r>
                        <a:rPr kumimoji="0" lang="en-IN" sz="2000" kern="1200" dirty="0" smtClean="0">
                          <a:solidFill>
                            <a:srgbClr val="C00000"/>
                          </a:solidFill>
                          <a:latin typeface="Bookman Old Style" pitchFamily="18" charset="0"/>
                          <a:ea typeface="+mn-ea"/>
                          <a:cs typeface="+mn-cs"/>
                        </a:rPr>
                        <a:t>Dr. </a:t>
                      </a:r>
                      <a:r>
                        <a:rPr kumimoji="0" lang="en-IN" sz="2000" kern="1200" dirty="0" err="1" smtClean="0">
                          <a:solidFill>
                            <a:srgbClr val="C00000"/>
                          </a:solidFill>
                          <a:latin typeface="Bookman Old Style" pitchFamily="18" charset="0"/>
                          <a:ea typeface="+mn-ea"/>
                          <a:cs typeface="+mn-cs"/>
                        </a:rPr>
                        <a:t>Shubha</a:t>
                      </a:r>
                      <a:r>
                        <a:rPr kumimoji="0" lang="en-IN" sz="2000" kern="1200" dirty="0" smtClean="0">
                          <a:solidFill>
                            <a:srgbClr val="C00000"/>
                          </a:solidFill>
                          <a:latin typeface="Bookman Old Style" pitchFamily="18" charset="0"/>
                          <a:ea typeface="+mn-ea"/>
                          <a:cs typeface="+mn-cs"/>
                        </a:rPr>
                        <a:t> Joshi</a:t>
                      </a:r>
                    </a:p>
                  </a:txBody>
                  <a:tcPr/>
                </a:tc>
              </a:tr>
              <a:tr h="672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bg1"/>
                          </a:solidFill>
                          <a:latin typeface="Bookman Old Style" pitchFamily="18" charset="0"/>
                          <a:ea typeface="+mn-ea"/>
                          <a:cs typeface="+mn-cs"/>
                        </a:rPr>
                        <a:t>5</a:t>
                      </a:r>
                      <a:endParaRPr kumimoji="0" lang="en-US" sz="2000" kern="1200" dirty="0">
                        <a:solidFill>
                          <a:schemeClr val="bg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bg1"/>
                          </a:solidFill>
                          <a:latin typeface="Bookman Old Style" pitchFamily="18" charset="0"/>
                          <a:ea typeface="+mn-ea"/>
                          <a:cs typeface="+mn-cs"/>
                        </a:rPr>
                        <a:t>Relation between blood lead levels and childhood anaemia.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rgbClr val="0070C0"/>
                          </a:solidFill>
                          <a:latin typeface="Bookman Old Style" pitchFamily="18" charset="0"/>
                          <a:ea typeface="+mn-ea"/>
                          <a:cs typeface="+mn-cs"/>
                        </a:rPr>
                        <a:t>Dr. </a:t>
                      </a:r>
                      <a:r>
                        <a:rPr kumimoji="0" lang="en-IN" sz="2000" kern="1200" dirty="0" err="1" smtClean="0">
                          <a:solidFill>
                            <a:srgbClr val="0070C0"/>
                          </a:solidFill>
                          <a:latin typeface="Bookman Old Style" pitchFamily="18" charset="0"/>
                          <a:ea typeface="+mn-ea"/>
                          <a:cs typeface="+mn-cs"/>
                        </a:rPr>
                        <a:t>Ankit</a:t>
                      </a:r>
                      <a:r>
                        <a:rPr kumimoji="0" lang="en-IN" sz="2000" kern="1200" dirty="0" smtClean="0">
                          <a:solidFill>
                            <a:srgbClr val="0070C0"/>
                          </a:solidFill>
                          <a:latin typeface="Bookman Old Style" pitchFamily="18" charset="0"/>
                          <a:ea typeface="+mn-ea"/>
                          <a:cs typeface="+mn-cs"/>
                        </a:rPr>
                        <a:t> Gupta</a:t>
                      </a:r>
                    </a:p>
                  </a:txBody>
                  <a:tcPr/>
                </a:tc>
              </a:tr>
              <a:tr h="1548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bg1"/>
                          </a:solidFill>
                          <a:latin typeface="Bookman Old Style" pitchFamily="18" charset="0"/>
                          <a:ea typeface="+mn-ea"/>
                          <a:cs typeface="+mn-cs"/>
                        </a:rPr>
                        <a:t>6</a:t>
                      </a:r>
                      <a:endParaRPr kumimoji="0" lang="en-US" sz="2000" kern="1200" dirty="0">
                        <a:solidFill>
                          <a:schemeClr val="bg1"/>
                        </a:solidFill>
                        <a:latin typeface="Bookman Old Style" pitchFamily="18"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rgbClr val="7030A0"/>
                          </a:solidFill>
                          <a:latin typeface="Bookman Old Style" pitchFamily="18" charset="0"/>
                          <a:ea typeface="+mn-ea"/>
                          <a:cs typeface="+mn-cs"/>
                        </a:rPr>
                        <a:t>Impact of Chelating Agent Therapy, with and without Supplementation of Antioxidants on the Biochemical and Haematological Parameters among the Lead Intoxicated Workers- </a:t>
                      </a:r>
                      <a:r>
                        <a:rPr kumimoji="0" lang="en-IN" sz="2000" kern="1200" dirty="0" smtClean="0">
                          <a:solidFill>
                            <a:srgbClr val="C00000"/>
                          </a:solidFill>
                          <a:latin typeface="Bookman Old Style" pitchFamily="18" charset="0"/>
                          <a:ea typeface="+mn-ea"/>
                          <a:cs typeface="+mn-cs"/>
                        </a:rPr>
                        <a:t>Ms. </a:t>
                      </a:r>
                      <a:r>
                        <a:rPr kumimoji="0" lang="en-IN" sz="2000" kern="1200" dirty="0" err="1" smtClean="0">
                          <a:solidFill>
                            <a:srgbClr val="C00000"/>
                          </a:solidFill>
                          <a:latin typeface="Bookman Old Style" pitchFamily="18" charset="0"/>
                          <a:ea typeface="+mn-ea"/>
                          <a:cs typeface="+mn-cs"/>
                        </a:rPr>
                        <a:t>Sophiya</a:t>
                      </a:r>
                      <a:r>
                        <a:rPr kumimoji="0" lang="en-IN" sz="2000" kern="1200" dirty="0" smtClean="0">
                          <a:solidFill>
                            <a:srgbClr val="C00000"/>
                          </a:solidFill>
                          <a:latin typeface="Bookman Old Style" pitchFamily="18" charset="0"/>
                          <a:ea typeface="+mn-ea"/>
                          <a:cs typeface="+mn-cs"/>
                        </a:rPr>
                        <a:t> </a:t>
                      </a:r>
                      <a:r>
                        <a:rPr kumimoji="0" lang="en-IN" sz="2000" kern="1200" dirty="0" err="1" smtClean="0">
                          <a:solidFill>
                            <a:srgbClr val="C00000"/>
                          </a:solidFill>
                          <a:latin typeface="Bookman Old Style" pitchFamily="18" charset="0"/>
                          <a:ea typeface="+mn-ea"/>
                          <a:cs typeface="+mn-cs"/>
                        </a:rPr>
                        <a:t>Waidande</a:t>
                      </a:r>
                      <a:endParaRPr kumimoji="0" lang="en-US" sz="2000" kern="1200" dirty="0" smtClean="0">
                        <a:solidFill>
                          <a:srgbClr val="C00000"/>
                        </a:solidFill>
                        <a:latin typeface="Bookman Old Styl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kern="1200" dirty="0" smtClean="0">
                        <a:solidFill>
                          <a:srgbClr val="0070C0"/>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US" sz="2800" b="1" dirty="0" smtClean="0">
                <a:solidFill>
                  <a:srgbClr val="FFC000"/>
                </a:solidFill>
              </a:rPr>
              <a:t>List of </a:t>
            </a:r>
            <a:r>
              <a:rPr lang="en-US" sz="2800" b="1" dirty="0" err="1" smtClean="0">
                <a:solidFill>
                  <a:srgbClr val="FFC000"/>
                </a:solidFill>
              </a:rPr>
              <a:t>Ph.D</a:t>
            </a:r>
            <a:r>
              <a:rPr lang="en-US" sz="2800" b="1" dirty="0" smtClean="0">
                <a:solidFill>
                  <a:srgbClr val="FFC000"/>
                </a:solidFill>
              </a:rPr>
              <a:t> Students</a:t>
            </a:r>
            <a:endParaRPr lang="en-US" sz="2800" b="1"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93348216"/>
              </p:ext>
            </p:extLst>
          </p:nvPr>
        </p:nvGraphicFramePr>
        <p:xfrm>
          <a:off x="0" y="599740"/>
          <a:ext cx="9144000" cy="6258261"/>
        </p:xfrm>
        <a:graphic>
          <a:graphicData uri="http://schemas.openxmlformats.org/drawingml/2006/table">
            <a:tbl>
              <a:tblPr firstRow="1" bandRow="1">
                <a:tableStyleId>{5C22544A-7EE6-4342-B048-85BDC9FD1C3A}</a:tableStyleId>
              </a:tblPr>
              <a:tblGrid>
                <a:gridCol w="990600"/>
                <a:gridCol w="8153400"/>
              </a:tblGrid>
              <a:tr h="774204">
                <a:tc>
                  <a:txBody>
                    <a:bodyPr/>
                    <a:lstStyle/>
                    <a:p>
                      <a:pPr algn="ctr"/>
                      <a:r>
                        <a:rPr lang="en-US" sz="2000" dirty="0" smtClean="0">
                          <a:latin typeface="Bookman Old Style" pitchFamily="18" charset="0"/>
                        </a:rPr>
                        <a:t>Sr. No. </a:t>
                      </a:r>
                      <a:endParaRPr lang="en-US" sz="2000" dirty="0">
                        <a:latin typeface="Bookman Old Style" pitchFamily="18" charset="0"/>
                      </a:endParaRPr>
                    </a:p>
                  </a:txBody>
                  <a:tcPr/>
                </a:tc>
                <a:tc>
                  <a:txBody>
                    <a:bodyPr/>
                    <a:lstStyle/>
                    <a:p>
                      <a:pPr algn="ctr"/>
                      <a:r>
                        <a:rPr lang="en-US" sz="2000" dirty="0" smtClean="0">
                          <a:latin typeface="Bookman Old Style" pitchFamily="18" charset="0"/>
                        </a:rPr>
                        <a:t>Thesis</a:t>
                      </a:r>
                      <a:r>
                        <a:rPr lang="en-US" sz="2000" baseline="0" dirty="0" smtClean="0">
                          <a:latin typeface="Bookman Old Style" pitchFamily="18" charset="0"/>
                        </a:rPr>
                        <a:t> Title</a:t>
                      </a:r>
                      <a:endParaRPr lang="en-US" sz="2000" dirty="0">
                        <a:latin typeface="Bookman Old Style" pitchFamily="18" charset="0"/>
                      </a:endParaRPr>
                    </a:p>
                  </a:txBody>
                  <a:tcPr/>
                </a:tc>
              </a:tr>
              <a:tr h="1110815">
                <a:tc>
                  <a:txBody>
                    <a:bodyPr/>
                    <a:lstStyle/>
                    <a:p>
                      <a:pPr algn="ctr"/>
                      <a:endParaRPr lang="en-US" sz="2000" b="1" dirty="0" smtClean="0">
                        <a:solidFill>
                          <a:srgbClr val="7030A0"/>
                        </a:solidFill>
                        <a:latin typeface="Bookman Old Style" pitchFamily="18" charset="0"/>
                      </a:endParaRPr>
                    </a:p>
                    <a:p>
                      <a:pPr algn="ctr"/>
                      <a:r>
                        <a:rPr lang="en-US" sz="2000" b="1" dirty="0" smtClean="0">
                          <a:solidFill>
                            <a:schemeClr val="bg1"/>
                          </a:solidFill>
                          <a:latin typeface="Bookman Old Style" pitchFamily="18" charset="0"/>
                        </a:rPr>
                        <a:t>1</a:t>
                      </a:r>
                      <a:endParaRPr lang="en-US" sz="2000" b="1" dirty="0">
                        <a:solidFill>
                          <a:schemeClr val="bg1"/>
                        </a:solidFill>
                        <a:latin typeface="Bookman Old Style" pitchFamily="18" charset="0"/>
                      </a:endParaRPr>
                    </a:p>
                  </a:txBody>
                  <a:tcPr/>
                </a:tc>
                <a:tc>
                  <a:txBody>
                    <a:bodyPr/>
                    <a:lstStyle/>
                    <a:p>
                      <a:pPr marL="0" marR="0" lvl="0" indent="-342900" algn="just" defTabSz="914400" rtl="0" eaLnBrk="1" fontAlgn="auto" latinLnBrk="0" hangingPunct="1">
                        <a:lnSpc>
                          <a:spcPct val="100000"/>
                        </a:lnSpc>
                        <a:spcBef>
                          <a:spcPts val="0"/>
                        </a:spcBef>
                        <a:spcAft>
                          <a:spcPts val="0"/>
                        </a:spcAft>
                        <a:buClrTx/>
                        <a:buSzTx/>
                        <a:buFont typeface="+mj-lt"/>
                        <a:buNone/>
                        <a:tabLst/>
                        <a:defRPr/>
                      </a:pPr>
                      <a:r>
                        <a:rPr kumimoji="0" lang="en-US" sz="2000" kern="1200" dirty="0" smtClean="0">
                          <a:solidFill>
                            <a:schemeClr val="bg1"/>
                          </a:solidFill>
                          <a:latin typeface="Bookman Old Style" pitchFamily="18" charset="0"/>
                          <a:ea typeface="+mn-ea"/>
                          <a:cs typeface="+mn-cs"/>
                        </a:rPr>
                        <a:t>Study of </a:t>
                      </a:r>
                      <a:r>
                        <a:rPr kumimoji="0" lang="en-US" sz="2000" kern="1200" dirty="0" err="1" smtClean="0">
                          <a:solidFill>
                            <a:schemeClr val="bg1"/>
                          </a:solidFill>
                          <a:latin typeface="Bookman Old Style" pitchFamily="18" charset="0"/>
                          <a:ea typeface="+mn-ea"/>
                          <a:cs typeface="+mn-cs"/>
                        </a:rPr>
                        <a:t>Relevent</a:t>
                      </a:r>
                      <a:r>
                        <a:rPr kumimoji="0" lang="en-US" sz="2000" kern="1200" dirty="0" smtClean="0">
                          <a:solidFill>
                            <a:schemeClr val="bg1"/>
                          </a:solidFill>
                          <a:latin typeface="Bookman Old Style" pitchFamily="18" charset="0"/>
                          <a:ea typeface="+mn-ea"/>
                          <a:cs typeface="+mn-cs"/>
                        </a:rPr>
                        <a:t> Biochemical Parameters In Lead Exposed Individuals of Western Maharashtra –</a:t>
                      </a:r>
                    </a:p>
                    <a:p>
                      <a:pPr marL="0" marR="0" lvl="0" indent="-342900" algn="just" defTabSz="914400" rtl="0" eaLnBrk="1" fontAlgn="auto" latinLnBrk="0" hangingPunct="1">
                        <a:lnSpc>
                          <a:spcPct val="100000"/>
                        </a:lnSpc>
                        <a:spcBef>
                          <a:spcPts val="0"/>
                        </a:spcBef>
                        <a:spcAft>
                          <a:spcPts val="0"/>
                        </a:spcAft>
                        <a:buClrTx/>
                        <a:buSzTx/>
                        <a:buFont typeface="+mj-lt"/>
                        <a:buNone/>
                        <a:tabLst/>
                        <a:defRPr/>
                      </a:pPr>
                      <a:r>
                        <a:rPr kumimoji="0" lang="en-US" sz="2000" kern="1200" dirty="0" smtClean="0">
                          <a:solidFill>
                            <a:srgbClr val="C00000"/>
                          </a:solidFill>
                          <a:latin typeface="Bookman Old Style" pitchFamily="18" charset="0"/>
                          <a:ea typeface="+mn-ea"/>
                          <a:cs typeface="+mn-cs"/>
                        </a:rPr>
                        <a:t>Dr. MRS. MANDAKINI S.KSHIRSAGAR  (Awarded)</a:t>
                      </a:r>
                      <a:endParaRPr kumimoji="0" lang="en-US" sz="2000" kern="1200" dirty="0" smtClean="0">
                        <a:solidFill>
                          <a:srgbClr val="C00000"/>
                        </a:solidFill>
                        <a:latin typeface="Bookman Old Style" pitchFamily="18" charset="0"/>
                        <a:ea typeface="+mn-ea"/>
                        <a:cs typeface="+mn-cs"/>
                      </a:endParaRPr>
                    </a:p>
                  </a:txBody>
                  <a:tcPr/>
                </a:tc>
              </a:tr>
              <a:tr h="1454015">
                <a:tc>
                  <a:txBody>
                    <a:bodyPr/>
                    <a:lstStyle/>
                    <a:p>
                      <a:pPr algn="ctr"/>
                      <a:endParaRPr kumimoji="0" lang="en-US" sz="2000" b="1" kern="1200" dirty="0" smtClean="0">
                        <a:solidFill>
                          <a:srgbClr val="7030A0"/>
                        </a:solidFill>
                        <a:latin typeface="Bookman Old Style" pitchFamily="18" charset="0"/>
                        <a:ea typeface="+mn-ea"/>
                        <a:cs typeface="+mn-cs"/>
                      </a:endParaRPr>
                    </a:p>
                    <a:p>
                      <a:pPr algn="ctr"/>
                      <a:r>
                        <a:rPr kumimoji="0" lang="en-US" sz="2000" b="1" kern="1200" dirty="0" smtClean="0">
                          <a:solidFill>
                            <a:srgbClr val="7030A0"/>
                          </a:solidFill>
                          <a:latin typeface="Bookman Old Style" pitchFamily="18" charset="0"/>
                          <a:ea typeface="+mn-ea"/>
                          <a:cs typeface="+mn-cs"/>
                        </a:rPr>
                        <a:t>2</a:t>
                      </a:r>
                      <a:endParaRPr kumimoji="0" lang="en-US" sz="2000" b="1"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rgbClr val="7030A0"/>
                          </a:solidFill>
                          <a:latin typeface="Bookman Old Style" pitchFamily="18" charset="0"/>
                          <a:ea typeface="+mn-ea"/>
                          <a:cs typeface="+mn-cs"/>
                        </a:rPr>
                        <a:t>Impact of Chelating Agent Therapy, with and without Supplementation of Antioxidants on the Biochemical and Haematological Parameters among the Lead Intoxicated Workers- </a:t>
                      </a:r>
                      <a:r>
                        <a:rPr kumimoji="0" lang="en-IN" sz="2000" kern="1200" dirty="0" err="1" smtClean="0">
                          <a:solidFill>
                            <a:srgbClr val="C00000"/>
                          </a:solidFill>
                          <a:latin typeface="Bookman Old Style" pitchFamily="18" charset="0"/>
                          <a:ea typeface="+mn-ea"/>
                          <a:cs typeface="+mn-cs"/>
                        </a:rPr>
                        <a:t>Ms.</a:t>
                      </a:r>
                      <a:r>
                        <a:rPr kumimoji="0" lang="en-IN" sz="2000" kern="1200" dirty="0" smtClean="0">
                          <a:solidFill>
                            <a:srgbClr val="C00000"/>
                          </a:solidFill>
                          <a:latin typeface="Bookman Old Style" pitchFamily="18" charset="0"/>
                          <a:ea typeface="+mn-ea"/>
                          <a:cs typeface="+mn-cs"/>
                        </a:rPr>
                        <a:t> </a:t>
                      </a:r>
                      <a:r>
                        <a:rPr kumimoji="0" lang="en-IN" sz="2000" kern="1200" dirty="0" err="1" smtClean="0">
                          <a:solidFill>
                            <a:srgbClr val="C00000"/>
                          </a:solidFill>
                          <a:latin typeface="Bookman Old Style" pitchFamily="18" charset="0"/>
                          <a:ea typeface="+mn-ea"/>
                          <a:cs typeface="+mn-cs"/>
                        </a:rPr>
                        <a:t>Sophiya</a:t>
                      </a:r>
                      <a:r>
                        <a:rPr kumimoji="0" lang="en-IN" sz="2000" kern="1200" dirty="0" smtClean="0">
                          <a:solidFill>
                            <a:srgbClr val="C00000"/>
                          </a:solidFill>
                          <a:latin typeface="Bookman Old Style" pitchFamily="18" charset="0"/>
                          <a:ea typeface="+mn-ea"/>
                          <a:cs typeface="+mn-cs"/>
                        </a:rPr>
                        <a:t> </a:t>
                      </a:r>
                      <a:r>
                        <a:rPr kumimoji="0" lang="en-IN" sz="2000" kern="1200" dirty="0" err="1" smtClean="0">
                          <a:solidFill>
                            <a:srgbClr val="C00000"/>
                          </a:solidFill>
                          <a:latin typeface="Bookman Old Style" pitchFamily="18" charset="0"/>
                          <a:ea typeface="+mn-ea"/>
                          <a:cs typeface="+mn-cs"/>
                        </a:rPr>
                        <a:t>Waidande</a:t>
                      </a:r>
                      <a:r>
                        <a:rPr kumimoji="0" lang="en-IN" sz="2000" kern="1200" dirty="0" smtClean="0">
                          <a:solidFill>
                            <a:srgbClr val="C00000"/>
                          </a:solidFill>
                          <a:latin typeface="Bookman Old Style" pitchFamily="18" charset="0"/>
                          <a:ea typeface="+mn-ea"/>
                          <a:cs typeface="+mn-cs"/>
                        </a:rPr>
                        <a:t> (Ongoing)</a:t>
                      </a:r>
                      <a:endParaRPr kumimoji="0" lang="en-US" sz="2000" kern="1200" dirty="0" smtClean="0">
                        <a:solidFill>
                          <a:srgbClr val="C00000"/>
                        </a:solidFill>
                        <a:latin typeface="Bookman Old Style" pitchFamily="18" charset="0"/>
                        <a:ea typeface="+mn-ea"/>
                        <a:cs typeface="+mn-cs"/>
                      </a:endParaRPr>
                    </a:p>
                  </a:txBody>
                  <a:tcPr/>
                </a:tc>
              </a:tr>
              <a:tr h="2120645">
                <a:tc>
                  <a:txBody>
                    <a:bodyPr/>
                    <a:lstStyle/>
                    <a:p>
                      <a:pPr algn="ctr"/>
                      <a:endParaRPr kumimoji="0" lang="en-US" sz="2000" b="1" kern="1200" dirty="0" smtClean="0">
                        <a:solidFill>
                          <a:schemeClr val="bg1"/>
                        </a:solidFill>
                        <a:latin typeface="Bookman Old Style" pitchFamily="18" charset="0"/>
                        <a:ea typeface="+mn-ea"/>
                        <a:cs typeface="+mn-cs"/>
                      </a:endParaRPr>
                    </a:p>
                    <a:p>
                      <a:pPr algn="ctr"/>
                      <a:r>
                        <a:rPr kumimoji="0" lang="en-US" sz="2000" b="1" kern="1200" dirty="0" smtClean="0">
                          <a:solidFill>
                            <a:schemeClr val="bg1"/>
                          </a:solidFill>
                          <a:latin typeface="Bookman Old Style" pitchFamily="18" charset="0"/>
                          <a:ea typeface="+mn-ea"/>
                          <a:cs typeface="+mn-cs"/>
                        </a:rPr>
                        <a:t>3</a:t>
                      </a:r>
                      <a:endParaRPr kumimoji="0" lang="en-US" sz="2000" b="1" kern="1200" dirty="0">
                        <a:solidFill>
                          <a:schemeClr val="bg1"/>
                        </a:solidFill>
                        <a:latin typeface="Bookman Old Style" pitchFamily="18"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bg1"/>
                          </a:solidFill>
                          <a:latin typeface="Bookman Old Style" pitchFamily="18" charset="0"/>
                          <a:ea typeface="+mn-ea"/>
                          <a:cs typeface="+mn-cs"/>
                        </a:rPr>
                        <a:t>To Study the Effects of Lead Exposure on Silver Jewellery Workers and Their Family Members Before and After the Supplementation of Vitamin E, Installation of Chimney and Use of Activated Carbon Fabric Mask at Their Workplace with Respect to Biochemical and Haematological Parameters. </a:t>
                      </a:r>
                      <a:endParaRPr kumimoji="0" lang="en-US" sz="2000" kern="1200" dirty="0" smtClean="0">
                        <a:solidFill>
                          <a:schemeClr val="bg1"/>
                        </a:solidFill>
                        <a:latin typeface="Bookman Old Style"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kern="1200" dirty="0" err="1" smtClean="0">
                          <a:solidFill>
                            <a:srgbClr val="C00000"/>
                          </a:solidFill>
                          <a:latin typeface="Bookman Old Style" pitchFamily="18" charset="0"/>
                          <a:ea typeface="+mn-ea"/>
                          <a:cs typeface="+mn-cs"/>
                        </a:rPr>
                        <a:t>Ms.</a:t>
                      </a:r>
                      <a:r>
                        <a:rPr kumimoji="0" lang="en-IN" sz="2000" kern="1200" dirty="0" smtClean="0">
                          <a:solidFill>
                            <a:srgbClr val="C00000"/>
                          </a:solidFill>
                          <a:latin typeface="Bookman Old Style" pitchFamily="18" charset="0"/>
                          <a:ea typeface="+mn-ea"/>
                          <a:cs typeface="+mn-cs"/>
                        </a:rPr>
                        <a:t> </a:t>
                      </a:r>
                      <a:r>
                        <a:rPr kumimoji="0" lang="en-IN" sz="2000" kern="1200" dirty="0" err="1" smtClean="0">
                          <a:solidFill>
                            <a:srgbClr val="C00000"/>
                          </a:solidFill>
                          <a:latin typeface="Bookman Old Style" pitchFamily="18" charset="0"/>
                          <a:ea typeface="+mn-ea"/>
                          <a:cs typeface="+mn-cs"/>
                        </a:rPr>
                        <a:t>Aneesa</a:t>
                      </a:r>
                      <a:r>
                        <a:rPr kumimoji="0" lang="en-IN" sz="2000" kern="1200" dirty="0" smtClean="0">
                          <a:solidFill>
                            <a:srgbClr val="C00000"/>
                          </a:solidFill>
                          <a:latin typeface="Bookman Old Style" pitchFamily="18" charset="0"/>
                          <a:ea typeface="+mn-ea"/>
                          <a:cs typeface="+mn-cs"/>
                        </a:rPr>
                        <a:t> </a:t>
                      </a:r>
                      <a:r>
                        <a:rPr kumimoji="0" lang="en-IN" sz="2000" kern="1200" dirty="0" err="1" smtClean="0">
                          <a:solidFill>
                            <a:srgbClr val="C00000"/>
                          </a:solidFill>
                          <a:latin typeface="Bookman Old Style" pitchFamily="18" charset="0"/>
                          <a:ea typeface="+mn-ea"/>
                          <a:cs typeface="+mn-cs"/>
                        </a:rPr>
                        <a:t>Sayed</a:t>
                      </a:r>
                      <a:r>
                        <a:rPr kumimoji="0" lang="en-IN" sz="2000" kern="1200" dirty="0" smtClean="0">
                          <a:solidFill>
                            <a:srgbClr val="C00000"/>
                          </a:solidFill>
                          <a:latin typeface="Bookman Old Style" pitchFamily="18" charset="0"/>
                          <a:ea typeface="+mn-ea"/>
                          <a:cs typeface="+mn-cs"/>
                        </a:rPr>
                        <a:t> (Registered)</a:t>
                      </a:r>
                      <a:endParaRPr kumimoji="0" lang="en-US" sz="2000" kern="1200" dirty="0" smtClean="0">
                        <a:solidFill>
                          <a:srgbClr val="C00000"/>
                        </a:solidFill>
                        <a:latin typeface="Bookman Old Style" pitchFamily="18" charset="0"/>
                        <a:ea typeface="+mn-ea"/>
                        <a:cs typeface="+mn-cs"/>
                      </a:endParaRPr>
                    </a:p>
                  </a:txBody>
                  <a:tcPr/>
                </a:tc>
              </a:tr>
              <a:tr h="798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kern="1200" dirty="0" smtClean="0">
                        <a:solidFill>
                          <a:srgbClr val="7030A0"/>
                        </a:solidFill>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rgbClr val="7030A0"/>
                          </a:solidFill>
                          <a:latin typeface="Bookman Old Style" pitchFamily="18" charset="0"/>
                          <a:ea typeface="+mn-ea"/>
                          <a:cs typeface="+mn-cs"/>
                        </a:rPr>
                        <a:t>4</a:t>
                      </a:r>
                      <a:endParaRPr kumimoji="0" lang="en-US" sz="2000" b="1" kern="1200" dirty="0">
                        <a:solidFill>
                          <a:srgbClr val="7030A0"/>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rgbClr val="7030A0"/>
                          </a:solidFill>
                          <a:latin typeface="Bookman Old Style" pitchFamily="18" charset="0"/>
                          <a:ea typeface="+mn-ea"/>
                          <a:cs typeface="+mn-cs"/>
                        </a:rPr>
                        <a:t>Study of Nickel, Chromium, Cobalt leaching from dental casting alloys and their effects on human health. </a:t>
                      </a:r>
                      <a:r>
                        <a:rPr kumimoji="0" lang="en-IN" sz="2000" kern="1200" dirty="0" err="1" smtClean="0">
                          <a:solidFill>
                            <a:srgbClr val="C00000"/>
                          </a:solidFill>
                          <a:latin typeface="Bookman Old Style" pitchFamily="18" charset="0"/>
                          <a:ea typeface="+mn-ea"/>
                          <a:cs typeface="+mn-cs"/>
                        </a:rPr>
                        <a:t>Dr.</a:t>
                      </a:r>
                      <a:r>
                        <a:rPr kumimoji="0" lang="en-IN" sz="2000" kern="1200" dirty="0" smtClean="0">
                          <a:solidFill>
                            <a:srgbClr val="C00000"/>
                          </a:solidFill>
                          <a:latin typeface="Bookman Old Style" pitchFamily="18" charset="0"/>
                          <a:ea typeface="+mn-ea"/>
                          <a:cs typeface="+mn-cs"/>
                        </a:rPr>
                        <a:t> </a:t>
                      </a:r>
                      <a:r>
                        <a:rPr kumimoji="0" lang="en-IN" sz="2000" kern="1200" dirty="0" err="1" smtClean="0">
                          <a:solidFill>
                            <a:srgbClr val="C00000"/>
                          </a:solidFill>
                          <a:latin typeface="Bookman Old Style" pitchFamily="18" charset="0"/>
                          <a:ea typeface="+mn-ea"/>
                          <a:cs typeface="+mn-cs"/>
                        </a:rPr>
                        <a:t>Shubha</a:t>
                      </a:r>
                      <a:r>
                        <a:rPr kumimoji="0" lang="en-IN" sz="2000" kern="1200" dirty="0" smtClean="0">
                          <a:solidFill>
                            <a:srgbClr val="C00000"/>
                          </a:solidFill>
                          <a:latin typeface="Bookman Old Style" pitchFamily="18" charset="0"/>
                          <a:ea typeface="+mn-ea"/>
                          <a:cs typeface="+mn-cs"/>
                        </a:rPr>
                        <a:t> Joshi</a:t>
                      </a:r>
                    </a:p>
                  </a:txBody>
                  <a:tcPr/>
                </a:tc>
              </a:tr>
            </a:tbl>
          </a:graphicData>
        </a:graphic>
      </p:graphicFrame>
    </p:spTree>
    <p:extLst>
      <p:ext uri="{BB962C8B-B14F-4D97-AF65-F5344CB8AC3E}">
        <p14:creationId xmlns:p14="http://schemas.microsoft.com/office/powerpoint/2010/main" val="362066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85000" lnSpcReduction="20000"/>
          </a:bodyPr>
          <a:lstStyle/>
          <a:p>
            <a:pPr algn="ctr"/>
            <a:r>
              <a:rPr lang="en-US" sz="2800" b="1" dirty="0" smtClean="0">
                <a:solidFill>
                  <a:srgbClr val="FFC000"/>
                </a:solidFill>
                <a:latin typeface="Bookman Old Style" pitchFamily="18" charset="0"/>
              </a:rPr>
              <a:t>KRISHNA INSTITUTE OF MEDICAL SCIENCES UNIVERSITY, KARAD</a:t>
            </a:r>
          </a:p>
          <a:p>
            <a:pPr algn="ctr"/>
            <a:endParaRPr lang="en-US" sz="2000" b="1" dirty="0" smtClean="0">
              <a:solidFill>
                <a:srgbClr val="FFFF00"/>
              </a:solidFill>
            </a:endParaRPr>
          </a:p>
          <a:p>
            <a:pPr algn="ctr"/>
            <a:r>
              <a:rPr lang="en-US" sz="2800" b="1" dirty="0" smtClean="0">
                <a:solidFill>
                  <a:srgbClr val="FFFF00"/>
                </a:solidFill>
                <a:latin typeface="Bookman Old Style" pitchFamily="18" charset="0"/>
              </a:rPr>
              <a:t>LEAD REFERRAL LABORATORY </a:t>
            </a:r>
            <a:endParaRPr lang="en-US" sz="2800" dirty="0" smtClean="0">
              <a:solidFill>
                <a:srgbClr val="FFFF00"/>
              </a:solidFill>
              <a:latin typeface="Bookman Old Style" pitchFamily="18" charset="0"/>
            </a:endParaRPr>
          </a:p>
          <a:p>
            <a:pPr algn="just">
              <a:lnSpc>
                <a:spcPct val="200000"/>
              </a:lnSpc>
              <a:spcBef>
                <a:spcPts val="0"/>
              </a:spcBef>
              <a:buClr>
                <a:schemeClr val="tx1"/>
              </a:buClr>
              <a:buFont typeface="Wingdings" pitchFamily="2" charset="2"/>
              <a:buChar char="Ø"/>
            </a:pPr>
            <a:r>
              <a:rPr lang="en-US" dirty="0" smtClean="0"/>
              <a:t> </a:t>
            </a:r>
            <a:r>
              <a:rPr lang="en-US" sz="2800" b="1" dirty="0" smtClean="0">
                <a:latin typeface="Bookman Old Style" pitchFamily="18" charset="0"/>
              </a:rPr>
              <a:t>Lead referral laboratory (1</a:t>
            </a:r>
            <a:r>
              <a:rPr lang="en-US" sz="2800" b="1" baseline="30000" dirty="0" smtClean="0">
                <a:latin typeface="Bookman Old Style" pitchFamily="18" charset="0"/>
              </a:rPr>
              <a:t>st</a:t>
            </a:r>
            <a:r>
              <a:rPr lang="en-US" sz="2800" b="1" dirty="0" smtClean="0">
                <a:latin typeface="Bookman Old Style" pitchFamily="18" charset="0"/>
              </a:rPr>
              <a:t> of it’s kind in</a:t>
            </a:r>
          </a:p>
          <a:p>
            <a:pPr algn="just">
              <a:lnSpc>
                <a:spcPct val="200000"/>
              </a:lnSpc>
              <a:spcBef>
                <a:spcPts val="0"/>
              </a:spcBef>
            </a:pPr>
            <a:r>
              <a:rPr lang="en-US" sz="2800" b="1" dirty="0" smtClean="0">
                <a:latin typeface="Bookman Old Style" pitchFamily="18" charset="0"/>
              </a:rPr>
              <a:t>   Maharashtra) established on 9</a:t>
            </a:r>
            <a:r>
              <a:rPr lang="en-US" sz="2800" b="1" baseline="30000" dirty="0" smtClean="0">
                <a:latin typeface="Bookman Old Style" pitchFamily="18" charset="0"/>
              </a:rPr>
              <a:t>th</a:t>
            </a:r>
            <a:r>
              <a:rPr lang="en-US" sz="2800" b="1" dirty="0" smtClean="0">
                <a:latin typeface="Bookman Old Style" pitchFamily="18" charset="0"/>
              </a:rPr>
              <a:t> Feb 2012 at</a:t>
            </a:r>
          </a:p>
          <a:p>
            <a:pPr algn="just">
              <a:lnSpc>
                <a:spcPct val="200000"/>
              </a:lnSpc>
              <a:spcBef>
                <a:spcPts val="0"/>
              </a:spcBef>
            </a:pPr>
            <a:r>
              <a:rPr lang="en-US" sz="2800" b="1" dirty="0" smtClean="0">
                <a:latin typeface="Bookman Old Style" pitchFamily="18" charset="0"/>
              </a:rPr>
              <a:t>   Department of Biochemistry, KIMSDU, </a:t>
            </a:r>
            <a:r>
              <a:rPr lang="en-US" sz="2800" b="1" dirty="0" err="1" smtClean="0">
                <a:latin typeface="Bookman Old Style" pitchFamily="18" charset="0"/>
              </a:rPr>
              <a:t>Karad</a:t>
            </a:r>
            <a:r>
              <a:rPr lang="en-US" sz="2800" b="1" dirty="0" smtClean="0">
                <a:latin typeface="Bookman Old Style" pitchFamily="18" charset="0"/>
              </a:rPr>
              <a:t>,</a:t>
            </a:r>
          </a:p>
          <a:p>
            <a:pPr algn="just">
              <a:lnSpc>
                <a:spcPct val="200000"/>
              </a:lnSpc>
              <a:spcBef>
                <a:spcPts val="0"/>
              </a:spcBef>
            </a:pPr>
            <a:r>
              <a:rPr lang="en-US" sz="2800" b="1" dirty="0" smtClean="0">
                <a:latin typeface="Bookman Old Style" pitchFamily="18" charset="0"/>
              </a:rPr>
              <a:t>   with collaboration of National Referral Centre</a:t>
            </a:r>
          </a:p>
          <a:p>
            <a:pPr algn="just">
              <a:lnSpc>
                <a:spcPct val="200000"/>
              </a:lnSpc>
              <a:spcBef>
                <a:spcPts val="0"/>
              </a:spcBef>
            </a:pPr>
            <a:r>
              <a:rPr lang="en-US" sz="2800" b="1" dirty="0" smtClean="0">
                <a:latin typeface="Bookman Old Style" pitchFamily="18" charset="0"/>
              </a:rPr>
              <a:t>   for Lead Projects of India, Bangalore and Indian</a:t>
            </a:r>
          </a:p>
          <a:p>
            <a:pPr algn="just">
              <a:lnSpc>
                <a:spcPct val="200000"/>
              </a:lnSpc>
              <a:spcBef>
                <a:spcPts val="0"/>
              </a:spcBef>
            </a:pPr>
            <a:r>
              <a:rPr lang="en-US" sz="2800" b="1" dirty="0" smtClean="0">
                <a:latin typeface="Bookman Old Style" pitchFamily="18" charset="0"/>
              </a:rPr>
              <a:t>   Society  of  Lead  Awareness and Research </a:t>
            </a:r>
          </a:p>
          <a:p>
            <a:pPr algn="just">
              <a:lnSpc>
                <a:spcPct val="200000"/>
              </a:lnSpc>
              <a:spcBef>
                <a:spcPts val="0"/>
              </a:spcBef>
              <a:buClr>
                <a:schemeClr val="tx1"/>
              </a:buClr>
              <a:buFont typeface="Wingdings" pitchFamily="2" charset="2"/>
              <a:buChar char="Ø"/>
            </a:pPr>
            <a:r>
              <a:rPr lang="en-US" sz="2800" b="1" dirty="0" smtClean="0">
                <a:latin typeface="Bookman Old Style" pitchFamily="18" charset="0"/>
              </a:rPr>
              <a:t> Recognized by the WHO as a Rural Lead Referral</a:t>
            </a:r>
          </a:p>
          <a:p>
            <a:pPr algn="just">
              <a:lnSpc>
                <a:spcPct val="200000"/>
              </a:lnSpc>
              <a:spcBef>
                <a:spcPts val="0"/>
              </a:spcBef>
            </a:pPr>
            <a:r>
              <a:rPr lang="en-US" sz="2800" b="1" dirty="0" smtClean="0">
                <a:latin typeface="Bookman Old Style" pitchFamily="18" charset="0"/>
              </a:rPr>
              <a:t>   Centre</a:t>
            </a:r>
            <a:endParaRPr lang="en-US" sz="2800" b="1" dirty="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endParaRPr lang="en-US" dirty="0" smtClean="0"/>
          </a:p>
          <a:p>
            <a:pPr algn="ctr"/>
            <a:endParaRPr lang="en-US" dirty="0" smtClean="0"/>
          </a:p>
        </p:txBody>
      </p:sp>
      <p:sp>
        <p:nvSpPr>
          <p:cNvPr id="5" name="Rectangle 4"/>
          <p:cNvSpPr/>
          <p:nvPr/>
        </p:nvSpPr>
        <p:spPr>
          <a:xfrm>
            <a:off x="2209800" y="609600"/>
            <a:ext cx="5410200" cy="523220"/>
          </a:xfrm>
          <a:prstGeom prst="rect">
            <a:avLst/>
          </a:prstGeom>
        </p:spPr>
        <p:txBody>
          <a:bodyPr wrap="square">
            <a:spAutoFit/>
          </a:bodyPr>
          <a:lstStyle/>
          <a:p>
            <a:pPr marL="514350" indent="-514350" algn="ctr">
              <a:buClr>
                <a:schemeClr val="tx1"/>
              </a:buClr>
            </a:pPr>
            <a:r>
              <a:rPr lang="en-US" sz="2800" b="1" dirty="0" smtClean="0">
                <a:solidFill>
                  <a:srgbClr val="FFC000"/>
                </a:solidFill>
                <a:latin typeface="Bookman Old Style" pitchFamily="18" charset="0"/>
              </a:rPr>
              <a:t>Proposed Plan of Activities</a:t>
            </a:r>
          </a:p>
        </p:txBody>
      </p:sp>
      <p:graphicFrame>
        <p:nvGraphicFramePr>
          <p:cNvPr id="6" name="Table 5"/>
          <p:cNvGraphicFramePr>
            <a:graphicFrameLocks noGrp="1"/>
          </p:cNvGraphicFramePr>
          <p:nvPr/>
        </p:nvGraphicFramePr>
        <p:xfrm>
          <a:off x="0" y="1219200"/>
          <a:ext cx="9144000" cy="2362200"/>
        </p:xfrm>
        <a:graphic>
          <a:graphicData uri="http://schemas.openxmlformats.org/drawingml/2006/table">
            <a:tbl>
              <a:tblPr firstRow="1" bandRow="1">
                <a:tableStyleId>{5C22544A-7EE6-4342-B048-85BDC9FD1C3A}</a:tableStyleId>
              </a:tblPr>
              <a:tblGrid>
                <a:gridCol w="990600"/>
                <a:gridCol w="8153400"/>
              </a:tblGrid>
              <a:tr h="485384">
                <a:tc>
                  <a:txBody>
                    <a:bodyPr/>
                    <a:lstStyle/>
                    <a:p>
                      <a:pPr marL="0" algn="ctr" rtl="0" eaLnBrk="1" latinLnBrk="0" hangingPunct="1"/>
                      <a:r>
                        <a:rPr kumimoji="0" lang="en-US" sz="1800" b="1" kern="1200" dirty="0" smtClean="0">
                          <a:solidFill>
                            <a:schemeClr val="lt1"/>
                          </a:solidFill>
                          <a:latin typeface="Bookman Old Style" pitchFamily="18" charset="0"/>
                          <a:ea typeface="+mn-ea"/>
                          <a:cs typeface="+mn-cs"/>
                        </a:rPr>
                        <a:t>Sr. No.</a:t>
                      </a:r>
                    </a:p>
                  </a:txBody>
                  <a:tcPr/>
                </a:tc>
                <a:tc>
                  <a:txBody>
                    <a:bodyPr/>
                    <a:lstStyle/>
                    <a:p>
                      <a:pPr algn="ctr"/>
                      <a:r>
                        <a:rPr lang="en-US" sz="2400" dirty="0" smtClean="0">
                          <a:latin typeface="Bookman Old Style" pitchFamily="18" charset="0"/>
                        </a:rPr>
                        <a:t>Activities</a:t>
                      </a:r>
                      <a:endParaRPr lang="en-US" sz="2400" dirty="0">
                        <a:latin typeface="Bookman Old Style" pitchFamily="18" charset="0"/>
                      </a:endParaRPr>
                    </a:p>
                  </a:txBody>
                  <a:tcPr/>
                </a:tc>
              </a:tr>
              <a:tr h="1876816">
                <a:tc>
                  <a:txBody>
                    <a:bodyPr/>
                    <a:lstStyle/>
                    <a:p>
                      <a:pPr marL="0" algn="ctr" rtl="0" eaLnBrk="1" latinLnBrk="0" hangingPunct="1"/>
                      <a:r>
                        <a:rPr kumimoji="0" lang="en-US" sz="2200" kern="1200" dirty="0" smtClean="0">
                          <a:solidFill>
                            <a:schemeClr val="dk1"/>
                          </a:solidFill>
                          <a:latin typeface="Bookman Old Style" pitchFamily="18" charset="0"/>
                          <a:ea typeface="+mn-ea"/>
                          <a:cs typeface="+mn-cs"/>
                        </a:rPr>
                        <a:t>1</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200" kern="1200" dirty="0" smtClean="0">
                          <a:solidFill>
                            <a:schemeClr val="dk1"/>
                          </a:solidFill>
                          <a:latin typeface="Bookman Old Style" pitchFamily="18" charset="0"/>
                          <a:ea typeface="+mn-ea"/>
                          <a:cs typeface="+mn-cs"/>
                        </a:rPr>
                        <a:t>Screening programme for blood lead level of the school children and occupationally lead exposed population such as battery manufacturing workers, silver jewellery workers, spray painters, traffic police, petrol pump workers. of the Western Maharashtra (India). </a:t>
                      </a:r>
                      <a:endParaRPr kumimoji="0" lang="en-US" sz="2200" kern="1200" dirty="0" smtClean="0">
                        <a:solidFill>
                          <a:schemeClr val="dk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IN" sz="2800" b="1" dirty="0" smtClean="0">
                <a:solidFill>
                  <a:srgbClr val="FFC000"/>
                </a:solidFill>
                <a:latin typeface="Bookman Old Style" pitchFamily="18" charset="0"/>
              </a:rPr>
              <a:t>Extramural International </a:t>
            </a:r>
            <a:r>
              <a:rPr lang="en-IN" b="1" dirty="0" smtClean="0">
                <a:solidFill>
                  <a:srgbClr val="FFC000"/>
                </a:solidFill>
                <a:latin typeface="Bookman Old Style" pitchFamily="18" charset="0"/>
              </a:rPr>
              <a:t>Grants</a:t>
            </a:r>
            <a:endParaRPr lang="en-US" b="1" dirty="0" smtClean="0">
              <a:solidFill>
                <a:srgbClr val="FFC000"/>
              </a:solidFill>
              <a:latin typeface="Bookman Old Style" pitchFamily="18" charset="0"/>
            </a:endParaRPr>
          </a:p>
          <a:p>
            <a:pPr lvl="0" algn="just">
              <a:lnSpc>
                <a:spcPct val="150000"/>
              </a:lnSpc>
              <a:spcBef>
                <a:spcPts val="0"/>
              </a:spcBef>
              <a:buFont typeface="Wingdings" pitchFamily="2" charset="2"/>
              <a:buChar char="Ø"/>
            </a:pPr>
            <a:r>
              <a:rPr lang="en-IN" sz="2800" b="1" dirty="0" smtClean="0">
                <a:latin typeface="Bookman Old Style" pitchFamily="18" charset="0"/>
              </a:rPr>
              <a:t>The Underwriters Laboratories (UL) USA has</a:t>
            </a:r>
          </a:p>
          <a:p>
            <a:pPr lvl="0" algn="just">
              <a:lnSpc>
                <a:spcPct val="150000"/>
              </a:lnSpc>
              <a:spcBef>
                <a:spcPts val="0"/>
              </a:spcBef>
            </a:pPr>
            <a:r>
              <a:rPr lang="en-IN" sz="2800" b="1" dirty="0" smtClean="0">
                <a:latin typeface="Bookman Old Style" pitchFamily="18" charset="0"/>
              </a:rPr>
              <a:t>   sanctioned Rs. 25 </a:t>
            </a:r>
            <a:r>
              <a:rPr lang="en-IN" sz="2800" b="1" dirty="0" err="1" smtClean="0">
                <a:latin typeface="Bookman Old Style" pitchFamily="18" charset="0"/>
              </a:rPr>
              <a:t>lakhs</a:t>
            </a:r>
            <a:r>
              <a:rPr lang="en-IN" sz="2800" b="1" dirty="0" smtClean="0">
                <a:latin typeface="Bookman Old Style" pitchFamily="18" charset="0"/>
              </a:rPr>
              <a:t> grant to the </a:t>
            </a:r>
            <a:r>
              <a:rPr lang="en-IN" sz="2800" b="1" dirty="0" err="1" smtClean="0">
                <a:latin typeface="Bookman Old Style" pitchFamily="18" charset="0"/>
              </a:rPr>
              <a:t>InSLAR</a:t>
            </a:r>
            <a:r>
              <a:rPr lang="en-IN" sz="2800" b="1" dirty="0" smtClean="0">
                <a:latin typeface="Bookman Old Style" pitchFamily="18" charset="0"/>
              </a:rPr>
              <a:t>)</a:t>
            </a:r>
          </a:p>
          <a:p>
            <a:pPr lvl="0" algn="just">
              <a:lnSpc>
                <a:spcPct val="170000"/>
              </a:lnSpc>
              <a:spcBef>
                <a:spcPts val="0"/>
              </a:spcBef>
            </a:pPr>
            <a:r>
              <a:rPr lang="en-IN" sz="2800" b="1" dirty="0" smtClean="0">
                <a:latin typeface="Bookman Old Style" pitchFamily="18" charset="0"/>
              </a:rPr>
              <a:t>   </a:t>
            </a:r>
            <a:r>
              <a:rPr lang="en-IN" sz="2800" b="1" dirty="0" err="1" smtClean="0">
                <a:latin typeface="Bookman Old Style" pitchFamily="18" charset="0"/>
              </a:rPr>
              <a:t>Lucknow</a:t>
            </a:r>
            <a:r>
              <a:rPr lang="en-IN" sz="2800" b="1" dirty="0" smtClean="0">
                <a:latin typeface="Bookman Old Style" pitchFamily="18" charset="0"/>
              </a:rPr>
              <a:t>, </a:t>
            </a:r>
            <a:r>
              <a:rPr lang="en-IN" sz="2800" dirty="0" smtClean="0">
                <a:latin typeface="Bookman Old Style" pitchFamily="18" charset="0"/>
              </a:rPr>
              <a:t>for assessing water and blood</a:t>
            </a:r>
          </a:p>
          <a:p>
            <a:pPr lvl="0" algn="just">
              <a:lnSpc>
                <a:spcPct val="170000"/>
              </a:lnSpc>
              <a:spcBef>
                <a:spcPts val="0"/>
              </a:spcBef>
            </a:pPr>
            <a:r>
              <a:rPr lang="en-IN" sz="2800" dirty="0" smtClean="0">
                <a:latin typeface="Bookman Old Style" pitchFamily="18" charset="0"/>
              </a:rPr>
              <a:t>  lead levels in five cities of India. Out of which </a:t>
            </a:r>
          </a:p>
          <a:p>
            <a:pPr lvl="0" algn="just">
              <a:lnSpc>
                <a:spcPct val="170000"/>
              </a:lnSpc>
              <a:spcBef>
                <a:spcPts val="0"/>
              </a:spcBef>
            </a:pPr>
            <a:r>
              <a:rPr lang="en-IN" sz="2800" dirty="0" smtClean="0">
                <a:latin typeface="Bookman Old Style" pitchFamily="18" charset="0"/>
              </a:rPr>
              <a:t>  </a:t>
            </a:r>
            <a:r>
              <a:rPr lang="en-IN" sz="2800" b="1" dirty="0" smtClean="0">
                <a:latin typeface="Bookman Old Style" pitchFamily="18" charset="0"/>
              </a:rPr>
              <a:t>5 </a:t>
            </a:r>
            <a:r>
              <a:rPr lang="en-IN" sz="2800" b="1" dirty="0" err="1" smtClean="0">
                <a:latin typeface="Bookman Old Style" pitchFamily="18" charset="0"/>
              </a:rPr>
              <a:t>lakhs</a:t>
            </a:r>
            <a:r>
              <a:rPr lang="en-IN" sz="2800" b="1" dirty="0" smtClean="0">
                <a:latin typeface="Bookman Old Style" pitchFamily="18" charset="0"/>
              </a:rPr>
              <a:t> </a:t>
            </a:r>
            <a:r>
              <a:rPr lang="en-IN" sz="2800" dirty="0" smtClean="0">
                <a:latin typeface="Bookman Old Style" pitchFamily="18" charset="0"/>
              </a:rPr>
              <a:t>are sanctioned for KIMSDU  LRL and </a:t>
            </a:r>
          </a:p>
          <a:p>
            <a:pPr lvl="0" algn="just">
              <a:lnSpc>
                <a:spcPct val="170000"/>
              </a:lnSpc>
              <a:spcBef>
                <a:spcPts val="0"/>
              </a:spcBef>
            </a:pPr>
            <a:r>
              <a:rPr lang="en-IN" sz="2800" dirty="0" smtClean="0">
                <a:latin typeface="Bookman Old Style" pitchFamily="18" charset="0"/>
              </a:rPr>
              <a:t>  </a:t>
            </a:r>
            <a:r>
              <a:rPr lang="en-IN" sz="2800" b="1" dirty="0" smtClean="0">
                <a:latin typeface="Bookman Old Style" pitchFamily="18" charset="0"/>
              </a:rPr>
              <a:t>2 </a:t>
            </a:r>
            <a:r>
              <a:rPr lang="en-IN" sz="2800" b="1" dirty="0" err="1" smtClean="0">
                <a:latin typeface="Bookman Old Style" pitchFamily="18" charset="0"/>
              </a:rPr>
              <a:t>lakhs</a:t>
            </a:r>
            <a:r>
              <a:rPr lang="en-IN" sz="2800" b="1" dirty="0" smtClean="0">
                <a:latin typeface="Bookman Old Style" pitchFamily="18" charset="0"/>
              </a:rPr>
              <a:t> </a:t>
            </a:r>
            <a:r>
              <a:rPr lang="en-IN" sz="2800" dirty="0" smtClean="0">
                <a:latin typeface="Bookman Old Style" pitchFamily="18" charset="0"/>
              </a:rPr>
              <a:t>are released</a:t>
            </a:r>
          </a:p>
          <a:p>
            <a:pPr lvl="0" algn="just">
              <a:lnSpc>
                <a:spcPct val="170000"/>
              </a:lnSpc>
              <a:spcBef>
                <a:spcPts val="0"/>
              </a:spcBef>
              <a:buFont typeface="Wingdings" pitchFamily="2" charset="2"/>
              <a:buChar char="Ø"/>
            </a:pPr>
            <a:r>
              <a:rPr lang="en-IN" sz="2800" dirty="0" smtClean="0">
                <a:latin typeface="Bookman Old Style" pitchFamily="18" charset="0"/>
              </a:rPr>
              <a:t> Sanctioned </a:t>
            </a:r>
            <a:r>
              <a:rPr lang="en-IN" sz="2800" b="1" dirty="0" smtClean="0">
                <a:latin typeface="Bookman Old Style" pitchFamily="18" charset="0"/>
              </a:rPr>
              <a:t>1 </a:t>
            </a:r>
            <a:r>
              <a:rPr lang="en-IN" sz="2800" b="1" dirty="0" err="1" smtClean="0">
                <a:latin typeface="Bookman Old Style" pitchFamily="18" charset="0"/>
              </a:rPr>
              <a:t>lakh</a:t>
            </a:r>
            <a:r>
              <a:rPr lang="en-IN" sz="2800" b="1" dirty="0" smtClean="0">
                <a:latin typeface="Bookman Old Style" pitchFamily="18" charset="0"/>
              </a:rPr>
              <a:t> </a:t>
            </a:r>
            <a:r>
              <a:rPr lang="en-IN" sz="2800" dirty="0" smtClean="0">
                <a:latin typeface="Bookman Old Style" pitchFamily="18" charset="0"/>
              </a:rPr>
              <a:t>by </a:t>
            </a:r>
            <a:r>
              <a:rPr lang="en-IN" sz="2800" b="1" dirty="0" smtClean="0">
                <a:latin typeface="Bookman Old Style" pitchFamily="18" charset="0"/>
              </a:rPr>
              <a:t>NRCLPI (WHO grants) </a:t>
            </a:r>
            <a:r>
              <a:rPr lang="en-IN" sz="2800" dirty="0" smtClean="0">
                <a:latin typeface="Bookman Old Style" pitchFamily="18" charset="0"/>
              </a:rPr>
              <a:t>for estimation of blood lead level of 120 school children</a:t>
            </a:r>
          </a:p>
          <a:p>
            <a:endParaRPr lang="en-US" sz="2800" dirty="0" smtClean="0"/>
          </a:p>
          <a:p>
            <a:pPr lvl="0" algn="just">
              <a:lnSpc>
                <a:spcPct val="150000"/>
              </a:lnSpc>
              <a:spcBef>
                <a:spcPts val="0"/>
              </a:spcBef>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lvl="0" algn="ctr">
              <a:lnSpc>
                <a:spcPct val="150000"/>
              </a:lnSpc>
            </a:pPr>
            <a:r>
              <a:rPr lang="en-US" sz="3200" b="1" dirty="0" smtClean="0">
                <a:solidFill>
                  <a:srgbClr val="FFC000"/>
                </a:solidFill>
                <a:latin typeface="Bookman Old Style" pitchFamily="18" charset="0"/>
              </a:rPr>
              <a:t>Educational &amp; Awareness</a:t>
            </a:r>
          </a:p>
          <a:p>
            <a:pPr lvl="0" algn="just">
              <a:lnSpc>
                <a:spcPct val="160000"/>
              </a:lnSpc>
              <a:spcBef>
                <a:spcPts val="0"/>
              </a:spcBef>
              <a:buFont typeface="Wingdings" pitchFamily="2" charset="2"/>
              <a:buChar char="Ø"/>
            </a:pPr>
            <a:r>
              <a:rPr lang="en-US" sz="2800" dirty="0" smtClean="0"/>
              <a:t> </a:t>
            </a:r>
            <a:r>
              <a:rPr lang="en-US" sz="2800" dirty="0" smtClean="0">
                <a:latin typeface="Bookman Old Style" pitchFamily="18" charset="0"/>
              </a:rPr>
              <a:t>Prepared the posters  &amp; power point presentation</a:t>
            </a:r>
          </a:p>
          <a:p>
            <a:pPr lvl="0" algn="just">
              <a:lnSpc>
                <a:spcPct val="160000"/>
              </a:lnSpc>
              <a:spcBef>
                <a:spcPts val="0"/>
              </a:spcBef>
            </a:pPr>
            <a:r>
              <a:rPr lang="en-US" sz="2800" dirty="0" smtClean="0">
                <a:latin typeface="Bookman Old Style" pitchFamily="18" charset="0"/>
              </a:rPr>
              <a:t>   about Lead exposure and toxicity  for creating</a:t>
            </a:r>
          </a:p>
          <a:p>
            <a:pPr lvl="0" algn="just">
              <a:lnSpc>
                <a:spcPct val="160000"/>
              </a:lnSpc>
              <a:spcBef>
                <a:spcPts val="0"/>
              </a:spcBef>
            </a:pPr>
            <a:r>
              <a:rPr lang="en-US" sz="2800" dirty="0" smtClean="0">
                <a:latin typeface="Bookman Old Style" pitchFamily="18" charset="0"/>
              </a:rPr>
              <a:t>   lead awareness among the school children and</a:t>
            </a:r>
          </a:p>
          <a:p>
            <a:pPr lvl="0" algn="just">
              <a:lnSpc>
                <a:spcPct val="160000"/>
              </a:lnSpc>
              <a:spcBef>
                <a:spcPts val="0"/>
              </a:spcBef>
            </a:pPr>
            <a:r>
              <a:rPr lang="en-US" sz="2800" dirty="0" smtClean="0">
                <a:latin typeface="Bookman Old Style" pitchFamily="18" charset="0"/>
              </a:rPr>
              <a:t>   lead exposed populations.</a:t>
            </a:r>
          </a:p>
          <a:p>
            <a:pPr lvl="0" algn="just">
              <a:lnSpc>
                <a:spcPct val="160000"/>
              </a:lnSpc>
              <a:spcBef>
                <a:spcPts val="0"/>
              </a:spcBef>
              <a:buFont typeface="Wingdings" pitchFamily="2" charset="2"/>
              <a:buChar char="Ø"/>
            </a:pPr>
            <a:r>
              <a:rPr lang="en-US" sz="2800" dirty="0" smtClean="0">
                <a:latin typeface="Bookman Old Style" pitchFamily="18" charset="0"/>
              </a:rPr>
              <a:t>Informed the all battery manufacturing industries</a:t>
            </a:r>
          </a:p>
          <a:p>
            <a:pPr lvl="0" algn="just">
              <a:lnSpc>
                <a:spcPct val="160000"/>
              </a:lnSpc>
              <a:spcBef>
                <a:spcPts val="0"/>
              </a:spcBef>
            </a:pPr>
            <a:r>
              <a:rPr lang="en-US" sz="2800" dirty="0" smtClean="0">
                <a:latin typeface="Bookman Old Style" pitchFamily="18" charset="0"/>
              </a:rPr>
              <a:t>  of Maharashtra regarding the lead exposure and</a:t>
            </a:r>
          </a:p>
          <a:p>
            <a:pPr lvl="0" algn="just">
              <a:lnSpc>
                <a:spcPct val="160000"/>
              </a:lnSpc>
              <a:spcBef>
                <a:spcPts val="0"/>
              </a:spcBef>
            </a:pPr>
            <a:r>
              <a:rPr lang="en-US" sz="2800" dirty="0" smtClean="0">
                <a:latin typeface="Bookman Old Style" pitchFamily="18" charset="0"/>
              </a:rPr>
              <a:t>  toxicity and facility available for blood lead</a:t>
            </a:r>
          </a:p>
          <a:p>
            <a:pPr lvl="0" algn="just">
              <a:lnSpc>
                <a:spcPct val="160000"/>
              </a:lnSpc>
              <a:spcBef>
                <a:spcPts val="0"/>
              </a:spcBef>
            </a:pPr>
            <a:r>
              <a:rPr lang="en-US" sz="2800" dirty="0" smtClean="0">
                <a:latin typeface="Bookman Old Style" pitchFamily="18" charset="0"/>
              </a:rPr>
              <a:t>  estimation in KIMSDU, Karad.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20000"/>
          </a:bodyPr>
          <a:lstStyle/>
          <a:p>
            <a:pPr algn="ctr"/>
            <a:r>
              <a:rPr lang="en-US" sz="3200" b="1" dirty="0" smtClean="0">
                <a:solidFill>
                  <a:srgbClr val="FFC000"/>
                </a:solidFill>
                <a:latin typeface="Bookman Old Style" pitchFamily="18" charset="0"/>
              </a:rPr>
              <a:t>Awards</a:t>
            </a:r>
            <a:endParaRPr lang="en-US" sz="2800" b="1" dirty="0" smtClean="0">
              <a:solidFill>
                <a:srgbClr val="FFC000"/>
              </a:solidFill>
              <a:latin typeface="Bookman Old Style" pitchFamily="18" charset="0"/>
            </a:endParaRPr>
          </a:p>
          <a:p>
            <a:pPr algn="just">
              <a:lnSpc>
                <a:spcPct val="150000"/>
              </a:lnSpc>
              <a:spcBef>
                <a:spcPts val="0"/>
              </a:spcBef>
              <a:buFont typeface="Wingdings" pitchFamily="2" charset="2"/>
              <a:buChar char="Ø"/>
            </a:pPr>
            <a:r>
              <a:rPr lang="en-US" sz="3200" b="1" dirty="0" smtClean="0">
                <a:solidFill>
                  <a:srgbClr val="FFFF00"/>
                </a:solidFill>
                <a:latin typeface="Bookman Old Style" pitchFamily="18" charset="0"/>
              </a:rPr>
              <a:t> </a:t>
            </a:r>
            <a:r>
              <a:rPr lang="en-US" sz="3200" b="1" dirty="0" smtClean="0">
                <a:latin typeface="Bookman Old Style" pitchFamily="18" charset="0"/>
              </a:rPr>
              <a:t>Lead Referral Laboratory, KIMSDU,</a:t>
            </a:r>
          </a:p>
          <a:p>
            <a:pPr algn="just">
              <a:lnSpc>
                <a:spcPct val="150000"/>
              </a:lnSpc>
              <a:spcBef>
                <a:spcPts val="0"/>
              </a:spcBef>
            </a:pPr>
            <a:r>
              <a:rPr lang="en-US" sz="3200" b="1" dirty="0" smtClean="0">
                <a:latin typeface="Bookman Old Style" pitchFamily="18" charset="0"/>
              </a:rPr>
              <a:t>   Karad has been awarded the outstanding</a:t>
            </a:r>
          </a:p>
          <a:p>
            <a:pPr algn="just">
              <a:lnSpc>
                <a:spcPct val="150000"/>
              </a:lnSpc>
              <a:spcBef>
                <a:spcPts val="0"/>
              </a:spcBef>
            </a:pPr>
            <a:r>
              <a:rPr lang="en-US" sz="3200" b="1" dirty="0" smtClean="0">
                <a:latin typeface="Bookman Old Style" pitchFamily="18" charset="0"/>
              </a:rPr>
              <a:t>   Best Performance Award for the year</a:t>
            </a:r>
          </a:p>
          <a:p>
            <a:pPr algn="just">
              <a:lnSpc>
                <a:spcPct val="150000"/>
              </a:lnSpc>
              <a:spcBef>
                <a:spcPts val="0"/>
              </a:spcBef>
            </a:pPr>
            <a:r>
              <a:rPr lang="en-US" sz="3200" b="1" dirty="0" smtClean="0">
                <a:latin typeface="Bookman Old Style" pitchFamily="18" charset="0"/>
              </a:rPr>
              <a:t>   2013 by National Referral Centre for</a:t>
            </a:r>
          </a:p>
          <a:p>
            <a:pPr algn="just">
              <a:lnSpc>
                <a:spcPct val="150000"/>
              </a:lnSpc>
              <a:spcBef>
                <a:spcPts val="0"/>
              </a:spcBef>
            </a:pPr>
            <a:r>
              <a:rPr lang="en-US" sz="3200" b="1" dirty="0" smtClean="0">
                <a:latin typeface="Bookman Old Style" pitchFamily="18" charset="0"/>
              </a:rPr>
              <a:t>   Lead Projects in India (NRCLPI) among</a:t>
            </a:r>
          </a:p>
          <a:p>
            <a:pPr algn="just">
              <a:lnSpc>
                <a:spcPct val="150000"/>
              </a:lnSpc>
              <a:spcBef>
                <a:spcPts val="0"/>
              </a:spcBef>
            </a:pPr>
            <a:r>
              <a:rPr lang="en-US" sz="3200" b="1" dirty="0" smtClean="0">
                <a:latin typeface="Bookman Old Style" pitchFamily="18" charset="0"/>
              </a:rPr>
              <a:t>   the 36 Lead Referral Laboratories all</a:t>
            </a:r>
          </a:p>
          <a:p>
            <a:pPr algn="just">
              <a:lnSpc>
                <a:spcPct val="150000"/>
              </a:lnSpc>
              <a:spcBef>
                <a:spcPts val="0"/>
              </a:spcBef>
            </a:pPr>
            <a:r>
              <a:rPr lang="en-US" sz="3200" b="1" dirty="0" smtClean="0">
                <a:latin typeface="Bookman Old Style" pitchFamily="18" charset="0"/>
              </a:rPr>
              <a:t>   over India</a:t>
            </a:r>
          </a:p>
          <a:p>
            <a:pPr algn="just">
              <a:lnSpc>
                <a:spcPct val="150000"/>
              </a:lnSpc>
              <a:spcBef>
                <a:spcPts val="0"/>
              </a:spcBef>
              <a:buFont typeface="Wingdings" pitchFamily="2" charset="2"/>
              <a:buChar char="Ø"/>
            </a:pPr>
            <a:r>
              <a:rPr lang="en-US" sz="3200" b="1" dirty="0" smtClean="0">
                <a:latin typeface="Bookman Old Style" pitchFamily="18" charset="0"/>
              </a:rPr>
              <a:t> Successful Establishment of Lead Referral</a:t>
            </a:r>
          </a:p>
          <a:p>
            <a:pPr algn="just">
              <a:lnSpc>
                <a:spcPct val="150000"/>
              </a:lnSpc>
              <a:spcBef>
                <a:spcPts val="0"/>
              </a:spcBef>
            </a:pPr>
            <a:r>
              <a:rPr lang="en-US" sz="3200" b="1" dirty="0" smtClean="0">
                <a:latin typeface="Bookman Old Style" pitchFamily="18" charset="0"/>
              </a:rPr>
              <a:t>   Centre in 1st International Conference on</a:t>
            </a:r>
          </a:p>
          <a:p>
            <a:pPr algn="just">
              <a:lnSpc>
                <a:spcPct val="150000"/>
              </a:lnSpc>
              <a:spcBef>
                <a:spcPts val="0"/>
              </a:spcBef>
            </a:pPr>
            <a:r>
              <a:rPr lang="en-US" sz="3200" b="1" dirty="0" smtClean="0">
                <a:latin typeface="Bookman Old Style" pitchFamily="18" charset="0"/>
              </a:rPr>
              <a:t>   Lead at AIMS, Jodhpur on Oct. 2015</a:t>
            </a:r>
            <a:endParaRPr lang="en-US" sz="3200" b="1" dirty="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ctr"/>
            <a:r>
              <a:rPr lang="en-US" sz="3200" b="1" dirty="0" smtClean="0">
                <a:solidFill>
                  <a:srgbClr val="FFC000"/>
                </a:solidFill>
                <a:latin typeface="Bookman Old Style" pitchFamily="18" charset="0"/>
              </a:rPr>
              <a:t>Awards</a:t>
            </a:r>
          </a:p>
          <a:p>
            <a:pPr algn="just">
              <a:lnSpc>
                <a:spcPct val="110000"/>
              </a:lnSpc>
              <a:spcBef>
                <a:spcPts val="0"/>
              </a:spcBef>
              <a:buFont typeface="Wingdings" pitchFamily="2" charset="2"/>
              <a:buChar char="Ø"/>
            </a:pPr>
            <a:r>
              <a:rPr lang="en-US" sz="2400" b="1" dirty="0" smtClean="0">
                <a:solidFill>
                  <a:srgbClr val="FFFF00"/>
                </a:solidFill>
                <a:latin typeface="Bookman Old Style" pitchFamily="18" charset="0"/>
              </a:rPr>
              <a:t> </a:t>
            </a:r>
            <a:r>
              <a:rPr lang="en-US" sz="2400" dirty="0" smtClean="0">
                <a:solidFill>
                  <a:srgbClr val="FFFF00"/>
                </a:solidFill>
                <a:latin typeface="Bookman Old Style" pitchFamily="18" charset="0"/>
              </a:rPr>
              <a:t>Presented papers and Received Three Prizes in LEADCON</a:t>
            </a:r>
          </a:p>
          <a:p>
            <a:pPr algn="just">
              <a:lnSpc>
                <a:spcPct val="110000"/>
              </a:lnSpc>
              <a:spcBef>
                <a:spcPts val="0"/>
              </a:spcBef>
            </a:pPr>
            <a:r>
              <a:rPr lang="en-US" sz="2400" dirty="0" smtClean="0">
                <a:solidFill>
                  <a:srgbClr val="FFFF00"/>
                </a:solidFill>
                <a:latin typeface="Bookman Old Style" pitchFamily="18" charset="0"/>
              </a:rPr>
              <a:t>   2018 “4</a:t>
            </a:r>
            <a:r>
              <a:rPr lang="en-US" sz="2400" baseline="30000" dirty="0" smtClean="0">
                <a:solidFill>
                  <a:srgbClr val="FFFF00"/>
                </a:solidFill>
                <a:latin typeface="Bookman Old Style" pitchFamily="18" charset="0"/>
              </a:rPr>
              <a:t>th</a:t>
            </a:r>
            <a:r>
              <a:rPr lang="en-US" sz="2400" dirty="0" smtClean="0">
                <a:solidFill>
                  <a:srgbClr val="FFFF00"/>
                </a:solidFill>
                <a:latin typeface="Bookman Old Style" pitchFamily="18" charset="0"/>
              </a:rPr>
              <a:t> International Conference on Lead organized by</a:t>
            </a:r>
          </a:p>
          <a:p>
            <a:pPr algn="just">
              <a:lnSpc>
                <a:spcPct val="110000"/>
              </a:lnSpc>
              <a:spcBef>
                <a:spcPts val="0"/>
              </a:spcBef>
            </a:pPr>
            <a:r>
              <a:rPr lang="en-US" sz="2400" dirty="0" smtClean="0">
                <a:solidFill>
                  <a:srgbClr val="FFFF00"/>
                </a:solidFill>
                <a:latin typeface="Bookman Old Style" pitchFamily="18" charset="0"/>
              </a:rPr>
              <a:t>   Medical Education Unit, North Bengal Medical College and</a:t>
            </a:r>
          </a:p>
          <a:p>
            <a:pPr algn="just">
              <a:lnSpc>
                <a:spcPct val="110000"/>
              </a:lnSpc>
              <a:spcBef>
                <a:spcPts val="0"/>
              </a:spcBef>
            </a:pPr>
            <a:r>
              <a:rPr lang="en-US" sz="2400" dirty="0" smtClean="0">
                <a:solidFill>
                  <a:srgbClr val="FFFF00"/>
                </a:solidFill>
                <a:latin typeface="Bookman Old Style" pitchFamily="18" charset="0"/>
              </a:rPr>
              <a:t>   Hospital, </a:t>
            </a:r>
            <a:r>
              <a:rPr lang="en-US" sz="2400" dirty="0" err="1" smtClean="0">
                <a:solidFill>
                  <a:srgbClr val="FFFF00"/>
                </a:solidFill>
                <a:latin typeface="Bookman Old Style" pitchFamily="18" charset="0"/>
              </a:rPr>
              <a:t>Siliguri</a:t>
            </a:r>
            <a:r>
              <a:rPr lang="en-US" sz="2400" dirty="0" smtClean="0">
                <a:solidFill>
                  <a:srgbClr val="FFFF00"/>
                </a:solidFill>
                <a:latin typeface="Bookman Old Style" pitchFamily="18" charset="0"/>
              </a:rPr>
              <a:t> </a:t>
            </a:r>
            <a:endParaRPr lang="en-US" sz="2400" b="1" dirty="0" smtClean="0">
              <a:solidFill>
                <a:srgbClr val="FFFF00"/>
              </a:solidFill>
              <a:latin typeface="Bookman Old Style" pitchFamily="18" charset="0"/>
            </a:endParaRPr>
          </a:p>
          <a:p>
            <a:pPr algn="just"/>
            <a:r>
              <a:rPr lang="en-US" sz="3200" b="1" dirty="0" smtClean="0">
                <a:solidFill>
                  <a:srgbClr val="FFFF00"/>
                </a:solidFill>
                <a:latin typeface="Bookman Old Style" pitchFamily="18" charset="0"/>
              </a:rPr>
              <a:t> </a:t>
            </a:r>
            <a:r>
              <a:rPr lang="en-US" sz="2400" dirty="0" smtClean="0">
                <a:latin typeface="Bookman Old Style" pitchFamily="18" charset="0"/>
              </a:rPr>
              <a:t>1. Dr. </a:t>
            </a:r>
            <a:r>
              <a:rPr lang="en-US" sz="2400" dirty="0" err="1" smtClean="0">
                <a:latin typeface="Bookman Old Style" pitchFamily="18" charset="0"/>
              </a:rPr>
              <a:t>Jyotsna</a:t>
            </a:r>
            <a:r>
              <a:rPr lang="en-US" sz="2400" dirty="0" smtClean="0">
                <a:latin typeface="Bookman Old Style" pitchFamily="18" charset="0"/>
              </a:rPr>
              <a:t> Patil, presented paper on “Effects of Lead on</a:t>
            </a:r>
          </a:p>
          <a:p>
            <a:pPr algn="just"/>
            <a:r>
              <a:rPr lang="en-US" sz="2400" dirty="0" smtClean="0">
                <a:latin typeface="Bookman Old Style" pitchFamily="18" charset="0"/>
              </a:rPr>
              <a:t>     Oxidative Stress and Antioxidants of Spray Painters,</a:t>
            </a:r>
          </a:p>
          <a:p>
            <a:pPr algn="just"/>
            <a:r>
              <a:rPr lang="en-US" sz="2400" dirty="0" smtClean="0">
                <a:latin typeface="Bookman Old Style" pitchFamily="18" charset="0"/>
              </a:rPr>
              <a:t>     Western Maharashtra, India” and received </a:t>
            </a:r>
            <a:r>
              <a:rPr lang="en-US" sz="2400" b="1" dirty="0" smtClean="0">
                <a:latin typeface="Bookman Old Style" pitchFamily="18" charset="0"/>
              </a:rPr>
              <a:t>third Position</a:t>
            </a:r>
          </a:p>
          <a:p>
            <a:pPr algn="just"/>
            <a:r>
              <a:rPr lang="en-US" sz="2400" b="1" dirty="0" smtClean="0">
                <a:latin typeface="Bookman Old Style" pitchFamily="18" charset="0"/>
              </a:rPr>
              <a:t>     Award</a:t>
            </a:r>
            <a:r>
              <a:rPr lang="en-US" sz="2800" b="1" dirty="0" smtClean="0"/>
              <a:t>. </a:t>
            </a:r>
          </a:p>
          <a:p>
            <a:pPr algn="just"/>
            <a:r>
              <a:rPr lang="en-US" sz="2800" dirty="0" smtClean="0"/>
              <a:t>2</a:t>
            </a:r>
            <a:r>
              <a:rPr lang="en-US" sz="2400" dirty="0" smtClean="0">
                <a:latin typeface="Bookman Old Style" pitchFamily="18" charset="0"/>
              </a:rPr>
              <a:t>. Dr </a:t>
            </a:r>
            <a:r>
              <a:rPr lang="en-US" sz="2400" dirty="0" err="1" smtClean="0">
                <a:latin typeface="Bookman Old Style" pitchFamily="18" charset="0"/>
              </a:rPr>
              <a:t>Shubha</a:t>
            </a:r>
            <a:r>
              <a:rPr lang="en-US" sz="2400" dirty="0" smtClean="0">
                <a:latin typeface="Bookman Old Style" pitchFamily="18" charset="0"/>
              </a:rPr>
              <a:t> Joshi, presented paper on “Base Metal Alloys</a:t>
            </a:r>
          </a:p>
          <a:p>
            <a:pPr algn="just"/>
            <a:r>
              <a:rPr lang="en-US" sz="2400" dirty="0" smtClean="0">
                <a:latin typeface="Bookman Old Style" pitchFamily="18" charset="0"/>
              </a:rPr>
              <a:t>    used in Dental Restorations” and received the </a:t>
            </a:r>
            <a:r>
              <a:rPr lang="en-US" sz="2400" b="1" dirty="0" smtClean="0">
                <a:latin typeface="Bookman Old Style" pitchFamily="18" charset="0"/>
              </a:rPr>
              <a:t>Second</a:t>
            </a:r>
          </a:p>
          <a:p>
            <a:pPr algn="just"/>
            <a:r>
              <a:rPr lang="en-US" sz="2400" b="1" dirty="0" smtClean="0">
                <a:latin typeface="Bookman Old Style" pitchFamily="18" charset="0"/>
              </a:rPr>
              <a:t>    Position Award.</a:t>
            </a:r>
          </a:p>
          <a:p>
            <a:pPr algn="just"/>
            <a:r>
              <a:rPr lang="en-US" sz="2800" dirty="0" smtClean="0"/>
              <a:t>3. </a:t>
            </a:r>
            <a:r>
              <a:rPr lang="en-US" sz="2400" dirty="0" smtClean="0">
                <a:latin typeface="Bookman Old Style" pitchFamily="18" charset="0"/>
              </a:rPr>
              <a:t>Dr </a:t>
            </a:r>
            <a:r>
              <a:rPr lang="en-US" sz="2400" dirty="0" err="1" smtClean="0">
                <a:latin typeface="Bookman Old Style" pitchFamily="18" charset="0"/>
              </a:rPr>
              <a:t>Shilpa</a:t>
            </a:r>
            <a:r>
              <a:rPr lang="en-US" sz="2400" dirty="0" smtClean="0">
                <a:latin typeface="Bookman Old Style" pitchFamily="18" charset="0"/>
              </a:rPr>
              <a:t> A. </a:t>
            </a:r>
            <a:r>
              <a:rPr lang="en-US" sz="2400" dirty="0" err="1" smtClean="0">
                <a:latin typeface="Bookman Old Style" pitchFamily="18" charset="0"/>
              </a:rPr>
              <a:t>Pratinidhi</a:t>
            </a:r>
            <a:r>
              <a:rPr lang="en-US" sz="2400" dirty="0" smtClean="0">
                <a:latin typeface="Bookman Old Style" pitchFamily="18" charset="0"/>
              </a:rPr>
              <a:t>, Dr Arun J. Patil presented paper</a:t>
            </a:r>
          </a:p>
          <a:p>
            <a:pPr algn="just"/>
            <a:r>
              <a:rPr lang="en-US" sz="2400" dirty="0" smtClean="0">
                <a:latin typeface="Bookman Old Style" pitchFamily="18" charset="0"/>
              </a:rPr>
              <a:t>   on “Heavy Metal Levels in Commonly Used Cosmetic</a:t>
            </a:r>
          </a:p>
          <a:p>
            <a:pPr algn="just"/>
            <a:r>
              <a:rPr lang="en-US" sz="2400" dirty="0" smtClean="0">
                <a:latin typeface="Bookman Old Style" pitchFamily="18" charset="0"/>
              </a:rPr>
              <a:t>   Products in Asia and received </a:t>
            </a:r>
            <a:r>
              <a:rPr lang="en-US" sz="2400" b="1" dirty="0" smtClean="0">
                <a:latin typeface="Bookman Old Style" pitchFamily="18" charset="0"/>
              </a:rPr>
              <a:t>First Position Award.</a:t>
            </a:r>
            <a:endParaRPr lang="en-US" sz="2400" dirty="0" smtClean="0">
              <a:latin typeface="Bookman Old Style" pitchFamily="18" charset="0"/>
            </a:endParaRPr>
          </a:p>
          <a:p>
            <a:pPr algn="just">
              <a:lnSpc>
                <a:spcPct val="150000"/>
              </a:lnSpc>
              <a:spcBef>
                <a:spcPts val="0"/>
              </a:spcBef>
              <a:buFont typeface="Wingdings" pitchFamily="2" charset="2"/>
              <a:buChar char="Ø"/>
            </a:pPr>
            <a:endParaRPr lang="en-US" sz="3200" b="1" dirty="0">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ctr"/>
            <a:r>
              <a:rPr lang="en-US" sz="3200" b="1" dirty="0" smtClean="0">
                <a:solidFill>
                  <a:srgbClr val="FFC000"/>
                </a:solidFill>
                <a:latin typeface="Bookman Old Style" pitchFamily="18" charset="0"/>
              </a:rPr>
              <a:t>Awards</a:t>
            </a:r>
          </a:p>
          <a:p>
            <a:pPr algn="just">
              <a:lnSpc>
                <a:spcPct val="150000"/>
              </a:lnSpc>
              <a:spcBef>
                <a:spcPts val="0"/>
              </a:spcBef>
              <a:buFont typeface="Wingdings" pitchFamily="2" charset="2"/>
              <a:buChar char="Ø"/>
            </a:pPr>
            <a:r>
              <a:rPr lang="en-US" sz="2400" dirty="0" smtClean="0">
                <a:solidFill>
                  <a:srgbClr val="FFFF00"/>
                </a:solidFill>
                <a:latin typeface="Bookman Old Style" pitchFamily="18" charset="0"/>
              </a:rPr>
              <a:t> Biochemistry staffs presented following three posters in</a:t>
            </a:r>
          </a:p>
          <a:p>
            <a:pPr algn="just">
              <a:lnSpc>
                <a:spcPct val="150000"/>
              </a:lnSpc>
              <a:spcBef>
                <a:spcPts val="0"/>
              </a:spcBef>
            </a:pPr>
            <a:r>
              <a:rPr lang="en-US" sz="2400" dirty="0" smtClean="0">
                <a:solidFill>
                  <a:srgbClr val="FFFF00"/>
                </a:solidFill>
                <a:latin typeface="Bookman Old Style" pitchFamily="18" charset="0"/>
              </a:rPr>
              <a:t>   LEADCON 2016 and bagged the second prize.</a:t>
            </a:r>
          </a:p>
          <a:p>
            <a:pPr algn="just">
              <a:lnSpc>
                <a:spcPct val="150000"/>
              </a:lnSpc>
              <a:spcBef>
                <a:spcPts val="0"/>
              </a:spcBef>
            </a:pPr>
            <a:r>
              <a:rPr lang="en-US" sz="2400" dirty="0" smtClean="0">
                <a:solidFill>
                  <a:srgbClr val="FFFF00"/>
                </a:solidFill>
                <a:latin typeface="Bookman Old Style" pitchFamily="18" charset="0"/>
              </a:rPr>
              <a:t>   The prize money was equally divided and paid to three</a:t>
            </a:r>
          </a:p>
          <a:p>
            <a:pPr algn="just">
              <a:lnSpc>
                <a:spcPct val="150000"/>
              </a:lnSpc>
              <a:spcBef>
                <a:spcPts val="0"/>
              </a:spcBef>
            </a:pPr>
            <a:r>
              <a:rPr lang="en-US" sz="2400" dirty="0" smtClean="0">
                <a:solidFill>
                  <a:srgbClr val="FFFF00"/>
                </a:solidFill>
                <a:latin typeface="Bookman Old Style" pitchFamily="18" charset="0"/>
              </a:rPr>
              <a:t>   posters as shown below. </a:t>
            </a:r>
          </a:p>
          <a:p>
            <a:pPr marL="457200" indent="-457200" algn="just">
              <a:lnSpc>
                <a:spcPct val="150000"/>
              </a:lnSpc>
              <a:spcBef>
                <a:spcPts val="0"/>
              </a:spcBef>
              <a:buFont typeface="+mj-lt"/>
              <a:buAutoNum type="arabicPeriod"/>
            </a:pPr>
            <a:r>
              <a:rPr lang="en-US" sz="2000" dirty="0" smtClean="0">
                <a:latin typeface="Bookman Old Style" pitchFamily="18" charset="0"/>
              </a:rPr>
              <a:t>Effects of Lead on </a:t>
            </a:r>
            <a:r>
              <a:rPr lang="en-US" sz="2000" dirty="0" err="1" smtClean="0">
                <a:latin typeface="Bookman Old Style" pitchFamily="18" charset="0"/>
              </a:rPr>
              <a:t>Haem</a:t>
            </a:r>
            <a:r>
              <a:rPr lang="en-US" sz="2000" dirty="0" smtClean="0">
                <a:latin typeface="Bookman Old Style" pitchFamily="18" charset="0"/>
              </a:rPr>
              <a:t> Biosynthesis and </a:t>
            </a:r>
            <a:r>
              <a:rPr lang="en-US" sz="2000" dirty="0" err="1" smtClean="0">
                <a:latin typeface="Bookman Old Style" pitchFamily="18" charset="0"/>
              </a:rPr>
              <a:t>Haematological</a:t>
            </a:r>
            <a:r>
              <a:rPr lang="en-US" sz="2000" dirty="0" smtClean="0">
                <a:latin typeface="Bookman Old Style" pitchFamily="18" charset="0"/>
              </a:rPr>
              <a:t> Parameters in Battery Manufacturing Workers of Western Maharashtra, India  - </a:t>
            </a:r>
            <a:r>
              <a:rPr lang="en-US" sz="2000" b="1" dirty="0" err="1" smtClean="0">
                <a:solidFill>
                  <a:srgbClr val="002060"/>
                </a:solidFill>
                <a:latin typeface="Bookman Old Style" pitchFamily="18" charset="0"/>
              </a:rPr>
              <a:t>Mandakini</a:t>
            </a:r>
            <a:r>
              <a:rPr lang="en-US" sz="2000" b="1" dirty="0" smtClean="0">
                <a:solidFill>
                  <a:srgbClr val="002060"/>
                </a:solidFill>
                <a:latin typeface="Bookman Old Style" pitchFamily="18" charset="0"/>
              </a:rPr>
              <a:t> </a:t>
            </a:r>
            <a:r>
              <a:rPr lang="en-US" sz="2000" b="1" dirty="0" err="1" smtClean="0">
                <a:solidFill>
                  <a:srgbClr val="002060"/>
                </a:solidFill>
                <a:latin typeface="Bookman Old Style" pitchFamily="18" charset="0"/>
              </a:rPr>
              <a:t>Kshirsagar</a:t>
            </a:r>
            <a:r>
              <a:rPr lang="en-US" sz="2000" b="1" dirty="0" smtClean="0">
                <a:solidFill>
                  <a:srgbClr val="002060"/>
                </a:solidFill>
                <a:latin typeface="Bookman Old Style" pitchFamily="18" charset="0"/>
              </a:rPr>
              <a:t> </a:t>
            </a:r>
          </a:p>
          <a:p>
            <a:pPr marL="457200" indent="-457200" algn="just">
              <a:lnSpc>
                <a:spcPct val="150000"/>
              </a:lnSpc>
              <a:spcBef>
                <a:spcPts val="0"/>
              </a:spcBef>
              <a:buFont typeface="+mj-lt"/>
              <a:buAutoNum type="arabicPeriod"/>
            </a:pPr>
            <a:r>
              <a:rPr lang="en-US" sz="2000" dirty="0" smtClean="0">
                <a:latin typeface="Bookman Old Style" pitchFamily="18" charset="0"/>
              </a:rPr>
              <a:t>Biochemical effects of lead exposure and toxicity on battery manufacturing workers of Western Maharashtra (India): with respect to liver and kidney function tests.-</a:t>
            </a:r>
            <a:r>
              <a:rPr lang="en-US" sz="2000" b="1" dirty="0" smtClean="0">
                <a:solidFill>
                  <a:srgbClr val="002060"/>
                </a:solidFill>
                <a:latin typeface="Bookman Old Style" pitchFamily="18" charset="0"/>
              </a:rPr>
              <a:t>Dr. </a:t>
            </a:r>
            <a:r>
              <a:rPr lang="en-US" sz="2000" b="1" dirty="0" err="1" smtClean="0">
                <a:solidFill>
                  <a:srgbClr val="002060"/>
                </a:solidFill>
                <a:latin typeface="Bookman Old Style" pitchFamily="18" charset="0"/>
              </a:rPr>
              <a:t>Jyotsna</a:t>
            </a:r>
            <a:r>
              <a:rPr lang="en-US" sz="2000" b="1" dirty="0" smtClean="0">
                <a:solidFill>
                  <a:srgbClr val="002060"/>
                </a:solidFill>
                <a:latin typeface="Bookman Old Style" pitchFamily="18" charset="0"/>
              </a:rPr>
              <a:t> Patil</a:t>
            </a:r>
          </a:p>
          <a:p>
            <a:pPr marL="457200" indent="-457200" algn="just">
              <a:lnSpc>
                <a:spcPct val="150000"/>
              </a:lnSpc>
              <a:spcBef>
                <a:spcPts val="0"/>
              </a:spcBef>
              <a:buFont typeface="+mj-lt"/>
              <a:buAutoNum type="arabicPeriod"/>
            </a:pPr>
            <a:r>
              <a:rPr lang="en-US" sz="2000" dirty="0" smtClean="0">
                <a:latin typeface="Bookman Old Style" pitchFamily="18" charset="0"/>
              </a:rPr>
              <a:t> Effect of Vitamin C Supplementation on Blood Lead Level, Oxidative Stress and Antioxidant Status of Battery Manufacturing Workers of Western Maharashtra, India. </a:t>
            </a:r>
            <a:r>
              <a:rPr lang="en-US" sz="2000" b="1" dirty="0" smtClean="0">
                <a:solidFill>
                  <a:srgbClr val="002060"/>
                </a:solidFill>
                <a:latin typeface="Bookman Old Style" pitchFamily="18" charset="0"/>
              </a:rPr>
              <a:t>Mr. </a:t>
            </a:r>
            <a:r>
              <a:rPr lang="en-US" sz="2000" b="1" dirty="0" err="1" smtClean="0">
                <a:solidFill>
                  <a:srgbClr val="002060"/>
                </a:solidFill>
                <a:latin typeface="Bookman Old Style" pitchFamily="18" charset="0"/>
              </a:rPr>
              <a:t>Ganesh</a:t>
            </a:r>
            <a:r>
              <a:rPr lang="en-US" sz="2000" b="1" dirty="0" smtClean="0">
                <a:solidFill>
                  <a:srgbClr val="002060"/>
                </a:solidFill>
                <a:latin typeface="Bookman Old Style" pitchFamily="18" charset="0"/>
              </a:rPr>
              <a:t> </a:t>
            </a:r>
            <a:r>
              <a:rPr lang="en-US" sz="2000" b="1" dirty="0" err="1" smtClean="0">
                <a:solidFill>
                  <a:srgbClr val="002060"/>
                </a:solidFill>
                <a:latin typeface="Bookman Old Style" pitchFamily="18" charset="0"/>
              </a:rPr>
              <a:t>Ghanwat</a:t>
            </a:r>
            <a:r>
              <a:rPr lang="en-US" sz="2000" b="1" dirty="0" smtClean="0">
                <a:solidFill>
                  <a:srgbClr val="002060"/>
                </a:solidFill>
                <a:latin typeface="Bookman Old Style"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a:bodyPr>
          <a:lstStyle/>
          <a:p>
            <a:pPr algn="ctr"/>
            <a:r>
              <a:rPr lang="en-US" b="1" dirty="0" smtClean="0">
                <a:solidFill>
                  <a:srgbClr val="FFC000"/>
                </a:solidFill>
              </a:rPr>
              <a:t>Conducted LEADCON 2016</a:t>
            </a:r>
          </a:p>
          <a:p>
            <a:pPr algn="just">
              <a:buFont typeface="Wingdings" pitchFamily="2" charset="2"/>
              <a:buChar char="Ø"/>
            </a:pPr>
            <a:r>
              <a:rPr lang="en-US" dirty="0" smtClean="0"/>
              <a:t> KIMSDU in association with the </a:t>
            </a:r>
            <a:r>
              <a:rPr lang="en-US" dirty="0" err="1" smtClean="0"/>
              <a:t>lnSLAR</a:t>
            </a:r>
            <a:r>
              <a:rPr lang="en-US" dirty="0" smtClean="0"/>
              <a:t> and NRCLPI</a:t>
            </a:r>
          </a:p>
          <a:p>
            <a:pPr algn="just"/>
            <a:r>
              <a:rPr lang="en-US" dirty="0" smtClean="0"/>
              <a:t>     organized a unique “2nd International Conference on</a:t>
            </a:r>
          </a:p>
          <a:p>
            <a:pPr algn="just"/>
            <a:r>
              <a:rPr lang="en-US" dirty="0" smtClean="0"/>
              <a:t>     Hazards of Lead on Human Health and Environment” with</a:t>
            </a:r>
          </a:p>
          <a:p>
            <a:pPr algn="just"/>
            <a:r>
              <a:rPr lang="en-US" dirty="0" smtClean="0"/>
              <a:t>    the theme of "A Step Forward to lead Sale Environment" on</a:t>
            </a:r>
          </a:p>
          <a:p>
            <a:pPr algn="just"/>
            <a:r>
              <a:rPr lang="en-US" dirty="0" smtClean="0"/>
              <a:t>   22nd and 23rd October. 2016. Indeed ii was a laudable</a:t>
            </a:r>
          </a:p>
          <a:p>
            <a:pPr algn="just"/>
            <a:r>
              <a:rPr lang="en-US" dirty="0" smtClean="0"/>
              <a:t>   Initiative and a notable venture that had been undertaken</a:t>
            </a:r>
          </a:p>
          <a:p>
            <a:pPr algn="just"/>
            <a:r>
              <a:rPr lang="en-US" dirty="0" smtClean="0"/>
              <a:t>   with subtle aim and focused purpose. This conference was</a:t>
            </a:r>
          </a:p>
          <a:p>
            <a:pPr algn="just"/>
            <a:r>
              <a:rPr lang="en-US" dirty="0" smtClean="0"/>
              <a:t>   organized during 4th International Lead Poisoning</a:t>
            </a:r>
          </a:p>
          <a:p>
            <a:pPr algn="just"/>
            <a:r>
              <a:rPr lang="en-US" dirty="0" smtClean="0"/>
              <a:t>   Prevention &amp; Awareness week (from 23rd to 29th October</a:t>
            </a:r>
          </a:p>
          <a:p>
            <a:pPr algn="just"/>
            <a:r>
              <a:rPr lang="en-US" dirty="0" smtClean="0"/>
              <a:t>   2016) with the intention of creating awareness towards this</a:t>
            </a:r>
          </a:p>
          <a:p>
            <a:pPr algn="just"/>
            <a:r>
              <a:rPr lang="en-US" dirty="0" smtClean="0"/>
              <a:t>   noble social cause and commitment.</a:t>
            </a:r>
          </a:p>
          <a:p>
            <a:pPr algn="just">
              <a:buFont typeface="Wingdings" pitchFamily="2" charset="2"/>
              <a:buChar char="Ø"/>
            </a:pPr>
            <a:r>
              <a:rPr lang="en-US" dirty="0" smtClean="0"/>
              <a:t> The conference was attended by as many as 550 delegates of</a:t>
            </a:r>
          </a:p>
          <a:p>
            <a:pPr algn="just"/>
            <a:r>
              <a:rPr lang="en-US" dirty="0" smtClean="0"/>
              <a:t>    which 50 delegates registered on the spot. thirty speakers</a:t>
            </a:r>
          </a:p>
          <a:p>
            <a:pPr algn="just"/>
            <a:r>
              <a:rPr lang="en-US" dirty="0" smtClean="0"/>
              <a:t>   deliberated on various lead related topics in two days conference.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33794" name="Picture 2"/>
          <p:cNvPicPr>
            <a:picLocks noChangeAspect="1" noChangeArrowheads="1"/>
          </p:cNvPicPr>
          <p:nvPr/>
        </p:nvPicPr>
        <p:blipFill>
          <a:blip r:embed="rId2"/>
          <a:srcRect/>
          <a:stretch>
            <a:fillRect/>
          </a:stretch>
        </p:blipFill>
        <p:spPr bwMode="auto">
          <a:xfrm>
            <a:off x="0" y="0"/>
            <a:ext cx="9144000" cy="396240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0" y="3962400"/>
            <a:ext cx="4876800" cy="289560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4"/>
          <a:srcRect/>
          <a:stretch>
            <a:fillRect/>
          </a:stretch>
        </p:blipFill>
        <p:spPr bwMode="auto">
          <a:xfrm>
            <a:off x="4876801" y="3962401"/>
            <a:ext cx="42672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US" sz="3200" b="1" dirty="0" smtClean="0">
                <a:solidFill>
                  <a:srgbClr val="FFC000"/>
                </a:solidFill>
                <a:latin typeface="Bookman Old Style" pitchFamily="18" charset="0"/>
              </a:rPr>
              <a:t>LEADCON Participation</a:t>
            </a:r>
          </a:p>
          <a:p>
            <a:pPr algn="ctr"/>
            <a:endParaRPr lang="en-US" sz="3200" b="1" dirty="0">
              <a:solidFill>
                <a:srgbClr val="FFC000"/>
              </a:solidFill>
              <a:latin typeface="Bookman Old Style" pitchFamily="18" charset="0"/>
            </a:endParaRPr>
          </a:p>
        </p:txBody>
      </p:sp>
      <p:graphicFrame>
        <p:nvGraphicFramePr>
          <p:cNvPr id="4" name="Table 3"/>
          <p:cNvGraphicFramePr>
            <a:graphicFrameLocks noGrp="1"/>
          </p:cNvGraphicFramePr>
          <p:nvPr/>
        </p:nvGraphicFramePr>
        <p:xfrm>
          <a:off x="-2" y="685801"/>
          <a:ext cx="9144002" cy="6313432"/>
        </p:xfrm>
        <a:graphic>
          <a:graphicData uri="http://schemas.openxmlformats.org/drawingml/2006/table">
            <a:tbl>
              <a:tblPr firstRow="1" bandRow="1">
                <a:tableStyleId>{5C22544A-7EE6-4342-B048-85BDC9FD1C3A}</a:tableStyleId>
              </a:tblPr>
              <a:tblGrid>
                <a:gridCol w="990601"/>
                <a:gridCol w="1981200"/>
                <a:gridCol w="2362201"/>
                <a:gridCol w="3810000"/>
              </a:tblGrid>
              <a:tr h="380999">
                <a:tc>
                  <a:txBody>
                    <a:bodyPr/>
                    <a:lstStyle/>
                    <a:p>
                      <a:pPr algn="ctr"/>
                      <a:r>
                        <a:rPr lang="en-US" sz="1800" dirty="0" smtClean="0">
                          <a:latin typeface="Bookman Old Style" pitchFamily="18" charset="0"/>
                        </a:rPr>
                        <a:t>Sr. No.</a:t>
                      </a:r>
                      <a:endParaRPr lang="en-US" sz="1800" dirty="0">
                        <a:latin typeface="Bookman Old Style" pitchFamily="18" charset="0"/>
                      </a:endParaRPr>
                    </a:p>
                  </a:txBody>
                  <a:tcPr/>
                </a:tc>
                <a:tc>
                  <a:txBody>
                    <a:bodyPr/>
                    <a:lstStyle/>
                    <a:p>
                      <a:pPr algn="ctr"/>
                      <a:r>
                        <a:rPr lang="en-US" sz="1800" smtClean="0">
                          <a:latin typeface="Bookman Old Style" pitchFamily="18" charset="0"/>
                        </a:rPr>
                        <a:t>Participants</a:t>
                      </a:r>
                      <a:endParaRPr lang="en-US" sz="1800" dirty="0">
                        <a:latin typeface="Bookman Old Style" pitchFamily="18" charset="0"/>
                      </a:endParaRPr>
                    </a:p>
                  </a:txBody>
                  <a:tcPr/>
                </a:tc>
                <a:tc>
                  <a:txBody>
                    <a:bodyPr/>
                    <a:lstStyle/>
                    <a:p>
                      <a:pPr algn="ctr"/>
                      <a:r>
                        <a:rPr lang="en-US" sz="1800" smtClean="0">
                          <a:latin typeface="Bookman Old Style" pitchFamily="18" charset="0"/>
                        </a:rPr>
                        <a:t>Resposibility</a:t>
                      </a:r>
                      <a:endParaRPr lang="en-US" sz="1800" dirty="0">
                        <a:latin typeface="Bookman Old Styl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Bookman Old Style" pitchFamily="18" charset="0"/>
                        </a:rPr>
                        <a:t>Conference Name</a:t>
                      </a:r>
                    </a:p>
                    <a:p>
                      <a:pPr algn="ctr"/>
                      <a:endParaRPr lang="en-US" sz="1800" dirty="0">
                        <a:latin typeface="Bookman Old Style" pitchFamily="18" charset="0"/>
                      </a:endParaRPr>
                    </a:p>
                  </a:txBody>
                  <a:tcPr/>
                </a:tc>
              </a:tr>
              <a:tr h="794329">
                <a:tc>
                  <a:txBody>
                    <a:bodyPr/>
                    <a:lstStyle/>
                    <a:p>
                      <a:pPr marL="0" algn="ctr"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1</a:t>
                      </a:r>
                    </a:p>
                  </a:txBody>
                  <a:tcPr/>
                </a:tc>
                <a:tc>
                  <a:txBody>
                    <a:bodyPr/>
                    <a:lstStyle/>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Arun Patil</a:t>
                      </a:r>
                    </a:p>
                  </a:txBody>
                  <a:tcPr/>
                </a:tc>
                <a:tc>
                  <a:txBody>
                    <a:bodyPr/>
                    <a:lstStyle/>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Panelist member, Resource  &amp; Chair Person</a:t>
                      </a:r>
                      <a:r>
                        <a:rPr kumimoji="0" lang="en-US" sz="1600" b="1" kern="1200" baseline="0" dirty="0" smtClean="0">
                          <a:solidFill>
                            <a:schemeClr val="dk1"/>
                          </a:solidFill>
                          <a:latin typeface="Bookman Old Style" pitchFamily="18" charset="0"/>
                          <a:ea typeface="+mn-ea"/>
                          <a:cs typeface="+mn-cs"/>
                        </a:rPr>
                        <a:t> </a:t>
                      </a:r>
                      <a:endParaRPr kumimoji="0" lang="en-US" sz="1600" b="1" kern="1200" dirty="0" smtClean="0">
                        <a:solidFill>
                          <a:schemeClr val="dk1"/>
                        </a:solidFill>
                        <a:latin typeface="Bookman Old Style" pitchFamily="18" charset="0"/>
                        <a:ea typeface="+mn-ea"/>
                        <a:cs typeface="+mn-cs"/>
                      </a:endParaRPr>
                    </a:p>
                  </a:txBody>
                  <a:tcPr/>
                </a:tc>
                <a:tc>
                  <a:txBody>
                    <a:bodyPr/>
                    <a:lstStyle/>
                    <a:p>
                      <a:pPr algn="l">
                        <a:lnSpc>
                          <a:spcPct val="100000"/>
                        </a:lnSpc>
                        <a:spcBef>
                          <a:spcPts val="0"/>
                        </a:spcBef>
                        <a:spcAft>
                          <a:spcPts val="0"/>
                        </a:spcAft>
                      </a:pPr>
                      <a:r>
                        <a:rPr lang="en-US" sz="1600" b="1" dirty="0" smtClean="0">
                          <a:latin typeface="Bookman Old Style" pitchFamily="18" charset="0"/>
                        </a:rPr>
                        <a:t>1st International Conference on</a:t>
                      </a:r>
                      <a:r>
                        <a:rPr lang="en-US" sz="1600" b="1" baseline="0" dirty="0" smtClean="0">
                          <a:latin typeface="Bookman Old Style" pitchFamily="18" charset="0"/>
                        </a:rPr>
                        <a:t> </a:t>
                      </a:r>
                      <a:r>
                        <a:rPr lang="en-US" sz="1600" b="1" dirty="0" smtClean="0">
                          <a:latin typeface="Bookman Old Style" pitchFamily="18" charset="0"/>
                        </a:rPr>
                        <a:t>Lead at AIMS, Jodhpur on Oct. 2015</a:t>
                      </a:r>
                    </a:p>
                  </a:txBody>
                  <a:tcPr/>
                </a:tc>
              </a:tr>
              <a:tr h="975359">
                <a:tc>
                  <a:txBody>
                    <a:bodyPr/>
                    <a:lstStyle/>
                    <a:p>
                      <a:pPr marL="0" algn="ctr"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2</a:t>
                      </a:r>
                    </a:p>
                  </a:txBody>
                  <a:tcPr/>
                </a:tc>
                <a:tc>
                  <a:txBody>
                    <a:bodyPr/>
                    <a:lstStyle/>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Arun Patil</a:t>
                      </a: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t>
                      </a:r>
                      <a:r>
                        <a:rPr kumimoji="0" lang="en-US" sz="1600" b="1" kern="1200" dirty="0" err="1" smtClean="0">
                          <a:solidFill>
                            <a:schemeClr val="dk1"/>
                          </a:solidFill>
                          <a:latin typeface="Bookman Old Style" pitchFamily="18" charset="0"/>
                          <a:ea typeface="+mn-ea"/>
                          <a:cs typeface="+mn-cs"/>
                        </a:rPr>
                        <a:t>Jyotsna</a:t>
                      </a:r>
                      <a:r>
                        <a:rPr kumimoji="0" lang="en-US" sz="1600" b="1" kern="1200" dirty="0" smtClean="0">
                          <a:solidFill>
                            <a:schemeClr val="dk1"/>
                          </a:solidFill>
                          <a:latin typeface="Bookman Old Style" pitchFamily="18" charset="0"/>
                          <a:ea typeface="+mn-ea"/>
                          <a:cs typeface="+mn-cs"/>
                        </a:rPr>
                        <a:t> Patil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Panelist member, Resource  &amp; Chair Person</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baseline="0" dirty="0" smtClean="0">
                          <a:solidFill>
                            <a:schemeClr val="dk1"/>
                          </a:solidFill>
                          <a:latin typeface="Bookman Old Style" pitchFamily="18" charset="0"/>
                          <a:ea typeface="+mn-ea"/>
                          <a:cs typeface="+mn-cs"/>
                        </a:rPr>
                        <a:t>Presented Paper </a:t>
                      </a:r>
                      <a:endParaRPr kumimoji="0" lang="en-US" sz="1600" b="1" kern="1200" dirty="0" smtClean="0">
                        <a:solidFill>
                          <a:schemeClr val="dk1"/>
                        </a:solidFill>
                        <a:latin typeface="Bookman Old Style" pitchFamily="18" charset="0"/>
                        <a:ea typeface="+mn-ea"/>
                        <a:cs typeface="+mn-cs"/>
                      </a:endParaRPr>
                    </a:p>
                  </a:txBody>
                  <a:tcPr/>
                </a:tc>
                <a:tc>
                  <a:txBody>
                    <a:bodyPr/>
                    <a:lstStyle/>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3rd LEADCON 2017, at NIN, Hyderabad on Sept . 2017 </a:t>
                      </a:r>
                    </a:p>
                  </a:txBody>
                  <a:tcPr/>
                </a:tc>
              </a:tr>
              <a:tr h="3783592">
                <a:tc>
                  <a:txBody>
                    <a:bodyPr/>
                    <a:lstStyle/>
                    <a:p>
                      <a:pPr marL="0" algn="ctr"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3</a:t>
                      </a:r>
                    </a:p>
                  </a:txBody>
                  <a:tcPr/>
                </a:tc>
                <a:tc>
                  <a:txBody>
                    <a:bodyPr/>
                    <a:lstStyle/>
                    <a:p>
                      <a:pPr marL="0" algn="l" rtl="0" eaLnBrk="1" latinLnBrk="0" hangingPunct="1">
                        <a:lnSpc>
                          <a:spcPct val="100000"/>
                        </a:lnSpc>
                        <a:spcBef>
                          <a:spcPts val="0"/>
                        </a:spcBef>
                        <a:spcAft>
                          <a:spcPts val="0"/>
                        </a:spcAft>
                      </a:pPr>
                      <a:r>
                        <a:rPr kumimoji="0" lang="en-US" sz="1600" b="1" kern="1200" dirty="0" err="1" smtClean="0">
                          <a:solidFill>
                            <a:schemeClr val="dk1"/>
                          </a:solidFill>
                          <a:latin typeface="Bookman Old Style" pitchFamily="18" charset="0"/>
                          <a:ea typeface="+mn-ea"/>
                          <a:cs typeface="+mn-cs"/>
                        </a:rPr>
                        <a:t>Hon’ble</a:t>
                      </a:r>
                      <a:r>
                        <a:rPr kumimoji="0" lang="en-US" sz="1600" b="1" kern="1200" baseline="0" dirty="0" smtClean="0">
                          <a:solidFill>
                            <a:schemeClr val="dk1"/>
                          </a:solidFill>
                          <a:latin typeface="Bookman Old Style" pitchFamily="18" charset="0"/>
                          <a:ea typeface="+mn-ea"/>
                          <a:cs typeface="+mn-cs"/>
                        </a:rPr>
                        <a:t> Dr. </a:t>
                      </a:r>
                      <a:r>
                        <a:rPr kumimoji="0" lang="en-US" sz="1600" b="1" kern="1200" baseline="0" dirty="0" err="1" smtClean="0">
                          <a:solidFill>
                            <a:schemeClr val="dk1"/>
                          </a:solidFill>
                          <a:latin typeface="Bookman Old Style" pitchFamily="18" charset="0"/>
                          <a:ea typeface="+mn-ea"/>
                          <a:cs typeface="+mn-cs"/>
                        </a:rPr>
                        <a:t>Vedh</a:t>
                      </a:r>
                      <a:r>
                        <a:rPr kumimoji="0" lang="en-US" sz="1600" b="1" kern="1200" baseline="0" dirty="0" smtClean="0">
                          <a:solidFill>
                            <a:schemeClr val="dk1"/>
                          </a:solidFill>
                          <a:latin typeface="Bookman Old Style" pitchFamily="18" charset="0"/>
                          <a:ea typeface="+mn-ea"/>
                          <a:cs typeface="+mn-cs"/>
                        </a:rPr>
                        <a:t> </a:t>
                      </a:r>
                      <a:r>
                        <a:rPr kumimoji="0" lang="en-US" sz="1600" b="1" kern="1200" baseline="0" dirty="0" err="1" smtClean="0">
                          <a:solidFill>
                            <a:schemeClr val="dk1"/>
                          </a:solidFill>
                          <a:latin typeface="Bookman Old Style" pitchFamily="18" charset="0"/>
                          <a:ea typeface="+mn-ea"/>
                          <a:cs typeface="+mn-cs"/>
                        </a:rPr>
                        <a:t>Prakash</a:t>
                      </a:r>
                      <a:r>
                        <a:rPr kumimoji="0" lang="en-US" sz="1600" b="1" kern="1200" baseline="0" dirty="0" smtClean="0">
                          <a:solidFill>
                            <a:schemeClr val="dk1"/>
                          </a:solidFill>
                          <a:latin typeface="Bookman Old Style" pitchFamily="18" charset="0"/>
                          <a:ea typeface="+mn-ea"/>
                          <a:cs typeface="+mn-cs"/>
                        </a:rPr>
                        <a:t> </a:t>
                      </a:r>
                      <a:r>
                        <a:rPr kumimoji="0" lang="en-US" sz="1600" b="1" kern="1200" baseline="0" dirty="0" err="1" smtClean="0">
                          <a:solidFill>
                            <a:schemeClr val="dk1"/>
                          </a:solidFill>
                          <a:latin typeface="Bookman Old Style" pitchFamily="18" charset="0"/>
                          <a:ea typeface="+mn-ea"/>
                          <a:cs typeface="+mn-cs"/>
                        </a:rPr>
                        <a:t>Mishra</a:t>
                      </a:r>
                      <a:endParaRPr kumimoji="0" lang="en-US" sz="1600" b="1" kern="1200" dirty="0" smtClean="0">
                        <a:solidFill>
                          <a:schemeClr val="dk1"/>
                        </a:solidFill>
                        <a:latin typeface="Bookman Old Style" pitchFamily="18" charset="0"/>
                        <a:ea typeface="+mn-ea"/>
                        <a:cs typeface="+mn-cs"/>
                      </a:endParaRPr>
                    </a:p>
                    <a:p>
                      <a:pPr marL="0" algn="just"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just"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Arun Patil</a:t>
                      </a: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t>
                      </a:r>
                      <a:r>
                        <a:rPr kumimoji="0" lang="en-US" sz="1600" b="1" kern="1200" dirty="0" err="1" smtClean="0">
                          <a:solidFill>
                            <a:schemeClr val="dk1"/>
                          </a:solidFill>
                          <a:latin typeface="Bookman Old Style" pitchFamily="18" charset="0"/>
                          <a:ea typeface="+mn-ea"/>
                          <a:cs typeface="+mn-cs"/>
                        </a:rPr>
                        <a:t>Jyotsna</a:t>
                      </a:r>
                      <a:r>
                        <a:rPr kumimoji="0" lang="en-US" sz="1600" b="1" kern="1200" dirty="0" smtClean="0">
                          <a:solidFill>
                            <a:schemeClr val="dk1"/>
                          </a:solidFill>
                          <a:latin typeface="Bookman Old Style" pitchFamily="18" charset="0"/>
                          <a:ea typeface="+mn-ea"/>
                          <a:cs typeface="+mn-cs"/>
                        </a:rPr>
                        <a:t> Patil</a:t>
                      </a:r>
                    </a:p>
                    <a:p>
                      <a:pPr marL="0" algn="just"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just"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t>
                      </a:r>
                      <a:r>
                        <a:rPr kumimoji="0" lang="en-US" sz="1600" b="1" kern="1200" dirty="0" err="1" smtClean="0">
                          <a:solidFill>
                            <a:schemeClr val="dk1"/>
                          </a:solidFill>
                          <a:latin typeface="Bookman Old Style" pitchFamily="18" charset="0"/>
                          <a:ea typeface="+mn-ea"/>
                          <a:cs typeface="+mn-cs"/>
                        </a:rPr>
                        <a:t>Shilpa</a:t>
                      </a:r>
                      <a:r>
                        <a:rPr kumimoji="0" lang="en-US" sz="1600" b="1" kern="1200" dirty="0" smtClean="0">
                          <a:solidFill>
                            <a:schemeClr val="dk1"/>
                          </a:solidFill>
                          <a:latin typeface="Bookman Old Style" pitchFamily="18" charset="0"/>
                          <a:ea typeface="+mn-ea"/>
                          <a:cs typeface="+mn-cs"/>
                        </a:rPr>
                        <a:t> </a:t>
                      </a:r>
                      <a:r>
                        <a:rPr kumimoji="0" lang="en-US" sz="1600" b="1" kern="1200" dirty="0" err="1" smtClean="0">
                          <a:solidFill>
                            <a:schemeClr val="dk1"/>
                          </a:solidFill>
                          <a:latin typeface="Bookman Old Style" pitchFamily="18" charset="0"/>
                          <a:ea typeface="+mn-ea"/>
                          <a:cs typeface="+mn-cs"/>
                        </a:rPr>
                        <a:t>Pratinidhi</a:t>
                      </a: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t>
                      </a:r>
                      <a:r>
                        <a:rPr kumimoji="0" lang="en-US" sz="1600" b="1" kern="1200" dirty="0" err="1" smtClean="0">
                          <a:solidFill>
                            <a:schemeClr val="dk1"/>
                          </a:solidFill>
                          <a:latin typeface="Bookman Old Style" pitchFamily="18" charset="0"/>
                          <a:ea typeface="+mn-ea"/>
                          <a:cs typeface="+mn-cs"/>
                        </a:rPr>
                        <a:t>Shubha</a:t>
                      </a:r>
                      <a:r>
                        <a:rPr kumimoji="0" lang="en-US" sz="1600" b="1" kern="1200" dirty="0" smtClean="0">
                          <a:solidFill>
                            <a:schemeClr val="dk1"/>
                          </a:solidFill>
                          <a:latin typeface="Bookman Old Style" pitchFamily="18" charset="0"/>
                          <a:ea typeface="+mn-ea"/>
                          <a:cs typeface="+mn-cs"/>
                        </a:rPr>
                        <a:t> Joshi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Guest</a:t>
                      </a:r>
                      <a:r>
                        <a:rPr kumimoji="0" lang="en-US" sz="1600" b="1" kern="1200" baseline="0" dirty="0" smtClean="0">
                          <a:solidFill>
                            <a:schemeClr val="dk1"/>
                          </a:solidFill>
                          <a:latin typeface="Bookman Old Style" pitchFamily="18" charset="0"/>
                          <a:ea typeface="+mn-ea"/>
                          <a:cs typeface="+mn-cs"/>
                        </a:rPr>
                        <a:t> of Honor</a:t>
                      </a:r>
                      <a:r>
                        <a:rPr kumimoji="0" lang="en-US" sz="1600" b="1" kern="1200" dirty="0" smtClean="0">
                          <a:solidFill>
                            <a:schemeClr val="dk1"/>
                          </a:solidFill>
                          <a:latin typeface="Bookman Old Style" pitchFamily="18" charset="0"/>
                          <a:ea typeface="+mn-ea"/>
                          <a:cs typeface="+mn-cs"/>
                        </a:rPr>
                        <a:t> Resource  &amp; Chair Person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Guest of Honor, Resource  &amp; Chair Person</a:t>
                      </a: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Resource  &amp; Chair Person</a:t>
                      </a: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Resource  &amp; Chair Person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Resource  &amp; Chair Person</a:t>
                      </a:r>
                    </a:p>
                  </a:txBody>
                  <a:tcPr/>
                </a:tc>
                <a:tc>
                  <a:txBody>
                    <a:bodyPr/>
                    <a:lstStyle/>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4th LEADCON 2018, at North Bengal Medical College and</a:t>
                      </a:r>
                      <a:r>
                        <a:rPr kumimoji="0" lang="en-US" sz="1600" b="1" kern="1200" baseline="0" dirty="0" smtClean="0">
                          <a:solidFill>
                            <a:schemeClr val="dk1"/>
                          </a:solidFill>
                          <a:latin typeface="Bookman Old Style" pitchFamily="18" charset="0"/>
                          <a:ea typeface="+mn-ea"/>
                          <a:cs typeface="+mn-cs"/>
                        </a:rPr>
                        <a:t> </a:t>
                      </a:r>
                      <a:r>
                        <a:rPr kumimoji="0" lang="en-US" sz="1600" b="1" kern="1200" dirty="0" smtClean="0">
                          <a:solidFill>
                            <a:schemeClr val="dk1"/>
                          </a:solidFill>
                          <a:latin typeface="Bookman Old Style" pitchFamily="18" charset="0"/>
                          <a:ea typeface="+mn-ea"/>
                          <a:cs typeface="+mn-cs"/>
                        </a:rPr>
                        <a:t>Hospital, at </a:t>
                      </a:r>
                      <a:r>
                        <a:rPr kumimoji="0" lang="en-US" sz="1600" b="1" kern="1200" dirty="0" err="1" smtClean="0">
                          <a:solidFill>
                            <a:schemeClr val="dk1"/>
                          </a:solidFill>
                          <a:latin typeface="Bookman Old Style" pitchFamily="18" charset="0"/>
                          <a:ea typeface="+mn-ea"/>
                          <a:cs typeface="+mn-cs"/>
                        </a:rPr>
                        <a:t>Siliguri</a:t>
                      </a:r>
                      <a:r>
                        <a:rPr kumimoji="0" lang="en-US" sz="1600" b="1" kern="1200" dirty="0" smtClean="0">
                          <a:solidFill>
                            <a:schemeClr val="dk1"/>
                          </a:solidFill>
                          <a:latin typeface="Bookman Old Style" pitchFamily="18" charset="0"/>
                          <a:ea typeface="+mn-ea"/>
                          <a:cs typeface="+mn-cs"/>
                        </a:rPr>
                        <a:t>. </a:t>
                      </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8447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US" sz="3200" b="1" dirty="0" smtClean="0">
                <a:solidFill>
                  <a:srgbClr val="FFC000"/>
                </a:solidFill>
                <a:latin typeface="Bookman Old Style" pitchFamily="18" charset="0"/>
              </a:rPr>
              <a:t>LEADCON Participation</a:t>
            </a:r>
          </a:p>
          <a:p>
            <a:pPr algn="ctr"/>
            <a:endParaRPr lang="en-US" sz="3200" b="1" dirty="0">
              <a:solidFill>
                <a:srgbClr val="FFC000"/>
              </a:solidFill>
              <a:latin typeface="Bookman Old Style" pitchFamily="18" charset="0"/>
            </a:endParaRPr>
          </a:p>
        </p:txBody>
      </p:sp>
      <p:graphicFrame>
        <p:nvGraphicFramePr>
          <p:cNvPr id="4" name="Table 3"/>
          <p:cNvGraphicFramePr>
            <a:graphicFrameLocks noGrp="1"/>
          </p:cNvGraphicFramePr>
          <p:nvPr/>
        </p:nvGraphicFramePr>
        <p:xfrm>
          <a:off x="-2" y="685801"/>
          <a:ext cx="9144002" cy="4423672"/>
        </p:xfrm>
        <a:graphic>
          <a:graphicData uri="http://schemas.openxmlformats.org/drawingml/2006/table">
            <a:tbl>
              <a:tblPr firstRow="1" bandRow="1">
                <a:tableStyleId>{5C22544A-7EE6-4342-B048-85BDC9FD1C3A}</a:tableStyleId>
              </a:tblPr>
              <a:tblGrid>
                <a:gridCol w="990601"/>
                <a:gridCol w="1981200"/>
                <a:gridCol w="2362201"/>
                <a:gridCol w="3810000"/>
              </a:tblGrid>
              <a:tr h="380999">
                <a:tc>
                  <a:txBody>
                    <a:bodyPr/>
                    <a:lstStyle/>
                    <a:p>
                      <a:pPr algn="ctr"/>
                      <a:r>
                        <a:rPr lang="en-US" sz="1800" dirty="0" smtClean="0">
                          <a:latin typeface="Bookman Old Style" pitchFamily="18" charset="0"/>
                        </a:rPr>
                        <a:t>Sr. No.</a:t>
                      </a:r>
                      <a:endParaRPr lang="en-US" sz="1800" dirty="0">
                        <a:latin typeface="Bookman Old Style" pitchFamily="18" charset="0"/>
                      </a:endParaRPr>
                    </a:p>
                  </a:txBody>
                  <a:tcPr/>
                </a:tc>
                <a:tc>
                  <a:txBody>
                    <a:bodyPr/>
                    <a:lstStyle/>
                    <a:p>
                      <a:pPr algn="ctr"/>
                      <a:r>
                        <a:rPr lang="en-US" sz="1800" smtClean="0">
                          <a:latin typeface="Bookman Old Style" pitchFamily="18" charset="0"/>
                        </a:rPr>
                        <a:t>Participants</a:t>
                      </a:r>
                      <a:endParaRPr lang="en-US" sz="1800" dirty="0">
                        <a:latin typeface="Bookman Old Style" pitchFamily="18" charset="0"/>
                      </a:endParaRPr>
                    </a:p>
                  </a:txBody>
                  <a:tcPr/>
                </a:tc>
                <a:tc>
                  <a:txBody>
                    <a:bodyPr/>
                    <a:lstStyle/>
                    <a:p>
                      <a:pPr algn="ctr"/>
                      <a:r>
                        <a:rPr lang="en-US" sz="1800" smtClean="0">
                          <a:latin typeface="Bookman Old Style" pitchFamily="18" charset="0"/>
                        </a:rPr>
                        <a:t>Resposibility</a:t>
                      </a:r>
                      <a:endParaRPr lang="en-US" sz="1800" dirty="0">
                        <a:latin typeface="Bookman Old Styl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Bookman Old Style" pitchFamily="18" charset="0"/>
                        </a:rPr>
                        <a:t>Conference Name</a:t>
                      </a:r>
                    </a:p>
                    <a:p>
                      <a:pPr algn="ctr"/>
                      <a:endParaRPr lang="en-US" sz="1800" dirty="0">
                        <a:latin typeface="Bookman Old Style" pitchFamily="18" charset="0"/>
                      </a:endParaRPr>
                    </a:p>
                  </a:txBody>
                  <a:tcPr/>
                </a:tc>
              </a:tr>
              <a:tr h="3783592">
                <a:tc>
                  <a:txBody>
                    <a:bodyPr/>
                    <a:lstStyle/>
                    <a:p>
                      <a:pPr marL="0" algn="ctr"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4</a:t>
                      </a:r>
                    </a:p>
                  </a:txBody>
                  <a:tcPr/>
                </a:tc>
                <a:tc>
                  <a:txBody>
                    <a:bodyPr/>
                    <a:lstStyle/>
                    <a:p>
                      <a:pPr marL="0" algn="just"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Arun Patil</a:t>
                      </a: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t>
                      </a:r>
                      <a:r>
                        <a:rPr kumimoji="0" lang="en-US" sz="1600" b="1" kern="1200" dirty="0" err="1" smtClean="0">
                          <a:solidFill>
                            <a:schemeClr val="dk1"/>
                          </a:solidFill>
                          <a:latin typeface="Bookman Old Style" pitchFamily="18" charset="0"/>
                          <a:ea typeface="+mn-ea"/>
                          <a:cs typeface="+mn-cs"/>
                        </a:rPr>
                        <a:t>Jyotsna</a:t>
                      </a:r>
                      <a:r>
                        <a:rPr kumimoji="0" lang="en-US" sz="1600" b="1" kern="1200" dirty="0" smtClean="0">
                          <a:solidFill>
                            <a:schemeClr val="dk1"/>
                          </a:solidFill>
                          <a:latin typeface="Bookman Old Style" pitchFamily="18" charset="0"/>
                          <a:ea typeface="+mn-ea"/>
                          <a:cs typeface="+mn-cs"/>
                        </a:rPr>
                        <a:t> Patil</a:t>
                      </a:r>
                    </a:p>
                    <a:p>
                      <a:pPr marL="0" algn="just"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Dr. </a:t>
                      </a:r>
                      <a:r>
                        <a:rPr kumimoji="0" lang="en-US" sz="1600" b="1" kern="1200" dirty="0" err="1" smtClean="0">
                          <a:solidFill>
                            <a:schemeClr val="dk1"/>
                          </a:solidFill>
                          <a:latin typeface="Bookman Old Style" pitchFamily="18" charset="0"/>
                          <a:ea typeface="+mn-ea"/>
                          <a:cs typeface="+mn-cs"/>
                        </a:rPr>
                        <a:t>Shubha</a:t>
                      </a:r>
                      <a:r>
                        <a:rPr kumimoji="0" lang="en-US" sz="1600" b="1" kern="1200" dirty="0" smtClean="0">
                          <a:solidFill>
                            <a:schemeClr val="dk1"/>
                          </a:solidFill>
                          <a:latin typeface="Bookman Old Style" pitchFamily="18" charset="0"/>
                          <a:ea typeface="+mn-ea"/>
                          <a:cs typeface="+mn-cs"/>
                        </a:rPr>
                        <a:t> Joshi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Panelist member,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Resource  &amp; Chair Person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Resource  Person</a:t>
                      </a: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Resource  Person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Bookman Old Style" pitchFamily="18" charset="0"/>
                        <a:ea typeface="+mn-ea"/>
                        <a:cs typeface="+mn-cs"/>
                      </a:endParaRPr>
                    </a:p>
                  </a:txBody>
                  <a:tcPr/>
                </a:tc>
                <a:tc>
                  <a:txBody>
                    <a:bodyPr/>
                    <a:lstStyle/>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algn="l" rtl="0" eaLnBrk="1" latinLnBrk="0" hangingPunct="1">
                        <a:lnSpc>
                          <a:spcPct val="100000"/>
                        </a:lnSpc>
                        <a:spcBef>
                          <a:spcPts val="0"/>
                        </a:spcBef>
                        <a:spcAft>
                          <a:spcPts val="0"/>
                        </a:spcAft>
                      </a:pPr>
                      <a:endParaRPr kumimoji="0" lang="en-US" sz="1600" b="1" kern="1200" dirty="0" smtClean="0">
                        <a:solidFill>
                          <a:schemeClr val="dk1"/>
                        </a:solidFill>
                        <a:latin typeface="Bookman Old Styl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LEADCON 2020- at NIMHANS, Bangalore on 9th &amp; 10th Feb 2020 </a:t>
                      </a: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43" name="Slide" r:id="rId3" imgW="4570348" imgH="3427397" progId="PowerPoint.Slide.12">
                  <p:embed/>
                </p:oleObj>
              </mc:Choice>
              <mc:Fallback>
                <p:oleObj name="Slide" r:id="rId3" imgW="4570348" imgH="3427397" progId="PowerPoint.Slide.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6171049"/>
              </p:ext>
            </p:extLst>
          </p:nvPr>
        </p:nvGraphicFramePr>
        <p:xfrm>
          <a:off x="0" y="0"/>
          <a:ext cx="9144000" cy="6046244"/>
        </p:xfrm>
        <a:graphic>
          <a:graphicData uri="http://schemas.openxmlformats.org/drawingml/2006/table">
            <a:tbl>
              <a:tblPr firstRow="1" bandRow="1">
                <a:tableStyleId>{5C22544A-7EE6-4342-B048-85BDC9FD1C3A}</a:tableStyleId>
              </a:tblPr>
              <a:tblGrid>
                <a:gridCol w="711200"/>
                <a:gridCol w="6197600"/>
                <a:gridCol w="2235200"/>
              </a:tblGrid>
              <a:tr h="714431">
                <a:tc gridSpan="3">
                  <a:txBody>
                    <a:bodyPr/>
                    <a:lstStyle/>
                    <a:p>
                      <a:pPr algn="ctr"/>
                      <a:r>
                        <a:rPr kumimoji="0" lang="en-IN" sz="2800" b="1" kern="1200" dirty="0" smtClean="0">
                          <a:solidFill>
                            <a:srgbClr val="FFFF00"/>
                          </a:solidFill>
                          <a:latin typeface="Bookman Old Style" pitchFamily="18" charset="0"/>
                          <a:ea typeface="+mn-ea"/>
                          <a:cs typeface="+mn-cs"/>
                        </a:rPr>
                        <a:t>Lead Referral Laboratory Committee </a:t>
                      </a:r>
                      <a:endParaRPr kumimoji="0" lang="en-IN" sz="2800" b="1" kern="1200" dirty="0" smtClean="0">
                        <a:solidFill>
                          <a:schemeClr val="tx1"/>
                        </a:solidFill>
                        <a:latin typeface="Bookman Old Style" pitchFamily="18" charset="0"/>
                        <a:ea typeface="+mn-ea"/>
                        <a:cs typeface="+mn-cs"/>
                      </a:endParaRPr>
                    </a:p>
                    <a:p>
                      <a:pPr algn="ctr"/>
                      <a:r>
                        <a:rPr kumimoji="0" lang="en-IN" sz="1800" b="1" kern="1200" dirty="0" smtClean="0">
                          <a:solidFill>
                            <a:schemeClr val="tx1"/>
                          </a:solidFill>
                          <a:latin typeface="Bookman Old Style" pitchFamily="18" charset="0"/>
                          <a:ea typeface="+mn-ea"/>
                          <a:cs typeface="+mn-cs"/>
                        </a:rPr>
                        <a:t> (Constituted as per the norms of the NRCLPI, Bangalore) </a:t>
                      </a:r>
                      <a:endParaRPr lang="en-US" sz="1800" dirty="0">
                        <a:solidFill>
                          <a:schemeClr val="tx1"/>
                        </a:solidFill>
                        <a:latin typeface="Bookman Old Style" pitchFamily="18" charset="0"/>
                      </a:endParaRPr>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r>
              <a:tr h="428569">
                <a:tc>
                  <a:txBody>
                    <a:bodyPr/>
                    <a:lstStyle/>
                    <a:p>
                      <a:pPr marL="0" marR="0" indent="0" algn="ctr">
                        <a:lnSpc>
                          <a:spcPct val="115000"/>
                        </a:lnSpc>
                        <a:spcBef>
                          <a:spcPts val="300"/>
                        </a:spcBef>
                        <a:spcAft>
                          <a:spcPts val="300"/>
                        </a:spcAft>
                      </a:pPr>
                      <a:r>
                        <a:rPr lang="en-IN" sz="1800" b="1" dirty="0" smtClean="0">
                          <a:latin typeface="Bookman Old Style" pitchFamily="18" charset="0"/>
                          <a:ea typeface="Times New Roman"/>
                          <a:cs typeface="Times New Roman"/>
                        </a:rPr>
                        <a:t> </a:t>
                      </a:r>
                      <a:r>
                        <a:rPr lang="en-IN" sz="1800" b="1" dirty="0">
                          <a:latin typeface="Bookman Old Style" pitchFamily="18" charset="0"/>
                          <a:ea typeface="Times New Roman"/>
                          <a:cs typeface="Times New Roman"/>
                        </a:rPr>
                        <a:t>No.</a:t>
                      </a:r>
                      <a:endParaRPr lang="en-US" sz="1800" dirty="0">
                        <a:latin typeface="Bookman Old Style" pitchFamily="18" charset="0"/>
                        <a:ea typeface="Times New Roman"/>
                        <a:cs typeface="Times New Roman"/>
                      </a:endParaRPr>
                    </a:p>
                  </a:txBody>
                  <a:tcPr marL="68580" marR="68580" marT="0" marB="0">
                    <a:solidFill>
                      <a:schemeClr val="accent4">
                        <a:lumMod val="40000"/>
                        <a:lumOff val="60000"/>
                      </a:schemeClr>
                    </a:solidFill>
                  </a:tcPr>
                </a:tc>
                <a:tc>
                  <a:txBody>
                    <a:bodyPr/>
                    <a:lstStyle/>
                    <a:p>
                      <a:pPr marL="0" marR="0" indent="0" algn="ctr">
                        <a:lnSpc>
                          <a:spcPct val="115000"/>
                        </a:lnSpc>
                        <a:spcBef>
                          <a:spcPts val="300"/>
                        </a:spcBef>
                        <a:spcAft>
                          <a:spcPts val="300"/>
                        </a:spcAft>
                      </a:pPr>
                      <a:r>
                        <a:rPr lang="en-IN" sz="1800" b="1" dirty="0">
                          <a:latin typeface="Bookman Old Style" pitchFamily="18" charset="0"/>
                          <a:ea typeface="Times New Roman"/>
                          <a:cs typeface="Times New Roman"/>
                        </a:rPr>
                        <a:t>Name of the Members</a:t>
                      </a:r>
                      <a:endParaRPr lang="en-US" sz="1800" dirty="0">
                        <a:latin typeface="Bookman Old Style" pitchFamily="18" charset="0"/>
                        <a:ea typeface="Times New Roman"/>
                        <a:cs typeface="Times New Roman"/>
                      </a:endParaRPr>
                    </a:p>
                  </a:txBody>
                  <a:tcPr marL="68580" marR="68580" marT="0" marB="0">
                    <a:solidFill>
                      <a:schemeClr val="accent4">
                        <a:lumMod val="40000"/>
                        <a:lumOff val="60000"/>
                      </a:schemeClr>
                    </a:solidFill>
                  </a:tcPr>
                </a:tc>
                <a:tc>
                  <a:txBody>
                    <a:bodyPr/>
                    <a:lstStyle/>
                    <a:p>
                      <a:pPr marL="0" marR="0" indent="0" algn="ctr">
                        <a:lnSpc>
                          <a:spcPct val="115000"/>
                        </a:lnSpc>
                        <a:spcBef>
                          <a:spcPts val="300"/>
                        </a:spcBef>
                        <a:spcAft>
                          <a:spcPts val="300"/>
                        </a:spcAft>
                      </a:pPr>
                      <a:r>
                        <a:rPr lang="en-IN" sz="1800" b="1" dirty="0">
                          <a:latin typeface="Bookman Old Style" pitchFamily="18" charset="0"/>
                          <a:ea typeface="Times New Roman"/>
                          <a:cs typeface="Times New Roman"/>
                        </a:rPr>
                        <a:t>Designation</a:t>
                      </a:r>
                      <a:endParaRPr lang="en-US" sz="1800" dirty="0">
                        <a:latin typeface="Bookman Old Style" pitchFamily="18" charset="0"/>
                        <a:ea typeface="Times New Roman"/>
                        <a:cs typeface="Times New Roman"/>
                      </a:endParaRPr>
                    </a:p>
                  </a:txBody>
                  <a:tcPr marL="68580" marR="68580" marT="0" marB="0">
                    <a:solidFill>
                      <a:schemeClr val="accent4">
                        <a:lumMod val="40000"/>
                        <a:lumOff val="60000"/>
                      </a:schemeClr>
                    </a:solidFill>
                  </a:tcPr>
                </a:tc>
              </a:tr>
              <a:tr h="609600">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1.</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err="1" smtClean="0">
                          <a:solidFill>
                            <a:srgbClr val="000000"/>
                          </a:solidFill>
                          <a:latin typeface="Bookman Old Style" pitchFamily="18" charset="0"/>
                          <a:ea typeface="Times New Roman"/>
                          <a:cs typeface="Times New Roman"/>
                        </a:rPr>
                        <a:t>Hon’ble</a:t>
                      </a:r>
                      <a:r>
                        <a:rPr lang="en-IN" sz="1800" dirty="0" smtClean="0">
                          <a:solidFill>
                            <a:srgbClr val="000000"/>
                          </a:solidFill>
                          <a:latin typeface="Bookman Old Style" pitchFamily="18" charset="0"/>
                          <a:ea typeface="Times New Roman"/>
                          <a:cs typeface="Times New Roman"/>
                        </a:rPr>
                        <a:t> Dr. (Mrs), </a:t>
                      </a:r>
                      <a:r>
                        <a:rPr kumimoji="0" lang="en-US" b="0" i="0" kern="1200" dirty="0" err="1" smtClean="0">
                          <a:solidFill>
                            <a:schemeClr val="dk1"/>
                          </a:solidFill>
                          <a:effectLst/>
                          <a:latin typeface="+mn-lt"/>
                          <a:ea typeface="+mn-ea"/>
                          <a:cs typeface="+mn-cs"/>
                        </a:rPr>
                        <a:t>Neelam</a:t>
                      </a:r>
                      <a:r>
                        <a:rPr kumimoji="0" lang="en-US" b="0" i="0" kern="1200" dirty="0" smtClean="0">
                          <a:solidFill>
                            <a:schemeClr val="dk1"/>
                          </a:solidFill>
                          <a:effectLst/>
                          <a:latin typeface="+mn-lt"/>
                          <a:ea typeface="+mn-ea"/>
                          <a:cs typeface="+mn-cs"/>
                        </a:rPr>
                        <a:t> Mishra</a:t>
                      </a:r>
                      <a:endParaRPr lang="en-US" sz="1800" dirty="0" smtClean="0">
                        <a:latin typeface="Bookman Old Style" pitchFamily="18" charset="0"/>
                        <a:ea typeface="Times New Roman"/>
                        <a:cs typeface="Times New Roman"/>
                      </a:endParaRPr>
                    </a:p>
                    <a:p>
                      <a:pPr marL="0" marR="0" indent="0" algn="l">
                        <a:lnSpc>
                          <a:spcPct val="100000"/>
                        </a:lnSpc>
                        <a:spcBef>
                          <a:spcPts val="0"/>
                        </a:spcBef>
                        <a:spcAft>
                          <a:spcPts val="0"/>
                        </a:spcAft>
                      </a:pPr>
                      <a:r>
                        <a:rPr lang="en-IN" sz="1800" dirty="0" smtClean="0">
                          <a:solidFill>
                            <a:srgbClr val="000000"/>
                          </a:solidFill>
                          <a:latin typeface="Bookman Old Style" pitchFamily="18" charset="0"/>
                          <a:ea typeface="Times New Roman"/>
                          <a:cs typeface="Times New Roman"/>
                        </a:rPr>
                        <a:t>Vice</a:t>
                      </a:r>
                      <a:r>
                        <a:rPr lang="en-IN" sz="1800" baseline="0" dirty="0" smtClean="0">
                          <a:solidFill>
                            <a:srgbClr val="000000"/>
                          </a:solidFill>
                          <a:latin typeface="Bookman Old Style" pitchFamily="18" charset="0"/>
                          <a:ea typeface="Times New Roman"/>
                          <a:cs typeface="Times New Roman"/>
                        </a:rPr>
                        <a:t> </a:t>
                      </a:r>
                      <a:r>
                        <a:rPr lang="en-IN" sz="1800" baseline="0" dirty="0" err="1" smtClean="0">
                          <a:solidFill>
                            <a:srgbClr val="000000"/>
                          </a:solidFill>
                          <a:latin typeface="Bookman Old Style" pitchFamily="18" charset="0"/>
                          <a:ea typeface="Times New Roman"/>
                          <a:cs typeface="Times New Roman"/>
                        </a:rPr>
                        <a:t>Chancellore</a:t>
                      </a:r>
                      <a:r>
                        <a:rPr lang="en-IN" sz="1800" dirty="0" smtClean="0">
                          <a:solidFill>
                            <a:srgbClr val="000000"/>
                          </a:solidFill>
                          <a:latin typeface="Bookman Old Style" pitchFamily="18" charset="0"/>
                          <a:ea typeface="Times New Roman"/>
                          <a:cs typeface="Times New Roman"/>
                        </a:rPr>
                        <a:t>, </a:t>
                      </a:r>
                      <a:r>
                        <a:rPr lang="en-IN" sz="1800" dirty="0">
                          <a:solidFill>
                            <a:srgbClr val="000000"/>
                          </a:solidFill>
                          <a:latin typeface="Bookman Old Style" pitchFamily="18" charset="0"/>
                          <a:ea typeface="Times New Roman"/>
                          <a:cs typeface="Times New Roman"/>
                        </a:rPr>
                        <a:t>KIMSDU, Karad</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Chairman</a:t>
                      </a:r>
                      <a:endParaRPr lang="en-US" sz="1800" dirty="0">
                        <a:latin typeface="Bookman Old Style" pitchFamily="18" charset="0"/>
                        <a:ea typeface="Times New Roman"/>
                        <a:cs typeface="Times New Roman"/>
                      </a:endParaRPr>
                    </a:p>
                  </a:txBody>
                  <a:tcPr marL="68580" marR="68580" marT="0" marB="0"/>
                </a:tc>
              </a:tr>
              <a:tr h="533400">
                <a:tc>
                  <a:txBody>
                    <a:bodyPr/>
                    <a:lstStyle/>
                    <a:p>
                      <a:pPr marL="0" marR="0" indent="0" algn="ctr">
                        <a:lnSpc>
                          <a:spcPct val="100000"/>
                        </a:lnSpc>
                        <a:spcBef>
                          <a:spcPts val="0"/>
                        </a:spcBef>
                        <a:spcAft>
                          <a:spcPts val="0"/>
                        </a:spcAft>
                      </a:pPr>
                      <a:r>
                        <a:rPr lang="en-IN" sz="1800">
                          <a:latin typeface="Bookman Old Style" pitchFamily="18" charset="0"/>
                          <a:ea typeface="Times New Roman"/>
                          <a:cs typeface="Times New Roman"/>
                        </a:rPr>
                        <a:t>2</a:t>
                      </a:r>
                      <a:endParaRPr lang="en-US" sz="1800">
                        <a:latin typeface="Bookman Old Style" pitchFamily="18" charset="0"/>
                        <a:ea typeface="Times New Roman"/>
                        <a:cs typeface="Times New Roman"/>
                      </a:endParaRPr>
                    </a:p>
                  </a:txBody>
                  <a:tcPr marL="68580" marR="68580" marT="0" marB="0"/>
                </a:tc>
                <a:tc>
                  <a:txBody>
                    <a:bodyPr/>
                    <a:lstStyle/>
                    <a:p>
                      <a:pPr marL="0" marR="0" indent="0" algn="l" rtl="0" eaLnBrk="1" latinLnBrk="0" hangingPunct="1">
                        <a:lnSpc>
                          <a:spcPct val="100000"/>
                        </a:lnSpc>
                        <a:spcBef>
                          <a:spcPts val="0"/>
                        </a:spcBef>
                        <a:spcAft>
                          <a:spcPts val="0"/>
                        </a:spcAft>
                      </a:pPr>
                      <a:r>
                        <a:rPr kumimoji="0" lang="en-IN" sz="1800" kern="1200" dirty="0">
                          <a:solidFill>
                            <a:srgbClr val="000000"/>
                          </a:solidFill>
                          <a:latin typeface="Bookman Old Style" pitchFamily="18" charset="0"/>
                          <a:ea typeface="Times New Roman"/>
                          <a:cs typeface="Times New Roman"/>
                        </a:rPr>
                        <a:t>Dr. </a:t>
                      </a:r>
                      <a:r>
                        <a:rPr kumimoji="0" lang="en-IN" sz="1800" kern="1200" dirty="0" smtClean="0">
                          <a:solidFill>
                            <a:srgbClr val="000000"/>
                          </a:solidFill>
                          <a:latin typeface="Bookman Old Style" pitchFamily="18" charset="0"/>
                          <a:ea typeface="Times New Roman"/>
                          <a:cs typeface="Times New Roman"/>
                        </a:rPr>
                        <a:t>V.Y. </a:t>
                      </a:r>
                      <a:r>
                        <a:rPr kumimoji="0" lang="en-US" sz="1800" kern="1200" dirty="0" err="1" smtClean="0">
                          <a:solidFill>
                            <a:srgbClr val="000000"/>
                          </a:solidFill>
                          <a:latin typeface="Bookman Old Style" pitchFamily="18" charset="0"/>
                          <a:ea typeface="Times New Roman"/>
                          <a:cs typeface="Times New Roman"/>
                        </a:rPr>
                        <a:t>Kshirsagar</a:t>
                      </a:r>
                      <a:endParaRPr kumimoji="0" lang="en-US" sz="1800" kern="1200" dirty="0">
                        <a:solidFill>
                          <a:srgbClr val="000000"/>
                        </a:solidFill>
                        <a:latin typeface="Bookman Old Style" pitchFamily="18" charset="0"/>
                        <a:ea typeface="Times New Roman"/>
                        <a:cs typeface="Times New Roman"/>
                      </a:endParaRPr>
                    </a:p>
                    <a:p>
                      <a:pPr marL="0" marR="0" indent="0" algn="l" rtl="0" eaLnBrk="1" latinLnBrk="0" hangingPunct="1">
                        <a:lnSpc>
                          <a:spcPct val="100000"/>
                        </a:lnSpc>
                        <a:spcBef>
                          <a:spcPts val="0"/>
                        </a:spcBef>
                        <a:spcAft>
                          <a:spcPts val="0"/>
                        </a:spcAft>
                      </a:pPr>
                      <a:r>
                        <a:rPr kumimoji="0" lang="en-IN" sz="1800" kern="1200" dirty="0">
                          <a:solidFill>
                            <a:srgbClr val="000000"/>
                          </a:solidFill>
                          <a:latin typeface="Bookman Old Style" pitchFamily="18" charset="0"/>
                          <a:ea typeface="Times New Roman"/>
                          <a:cs typeface="Times New Roman"/>
                        </a:rPr>
                        <a:t>Professor </a:t>
                      </a:r>
                      <a:r>
                        <a:rPr kumimoji="0" lang="en-IN" sz="1800" kern="1200" dirty="0" smtClean="0">
                          <a:solidFill>
                            <a:srgbClr val="000000"/>
                          </a:solidFill>
                          <a:latin typeface="Bookman Old Style" pitchFamily="18" charset="0"/>
                          <a:ea typeface="Times New Roman"/>
                          <a:cs typeface="Times New Roman"/>
                        </a:rPr>
                        <a:t>&amp; </a:t>
                      </a:r>
                      <a:r>
                        <a:rPr kumimoji="0" lang="en-IN" sz="1800" kern="1200" dirty="0">
                          <a:solidFill>
                            <a:srgbClr val="000000"/>
                          </a:solidFill>
                          <a:latin typeface="Bookman Old Style" pitchFamily="18" charset="0"/>
                          <a:ea typeface="Times New Roman"/>
                          <a:cs typeface="Times New Roman"/>
                        </a:rPr>
                        <a:t>Head, </a:t>
                      </a:r>
                      <a:r>
                        <a:rPr kumimoji="0" lang="en-IN" sz="1800" kern="1200" dirty="0" smtClean="0">
                          <a:solidFill>
                            <a:srgbClr val="000000"/>
                          </a:solidFill>
                          <a:latin typeface="Bookman Old Style" pitchFamily="18" charset="0"/>
                          <a:ea typeface="Times New Roman"/>
                          <a:cs typeface="Times New Roman"/>
                        </a:rPr>
                        <a:t>Dept</a:t>
                      </a:r>
                      <a:r>
                        <a:rPr kumimoji="0" lang="en-IN" sz="1800" kern="1200" dirty="0">
                          <a:solidFill>
                            <a:srgbClr val="000000"/>
                          </a:solidFill>
                          <a:latin typeface="Bookman Old Style" pitchFamily="18" charset="0"/>
                          <a:ea typeface="Times New Roman"/>
                          <a:cs typeface="Times New Roman"/>
                        </a:rPr>
                        <a:t>. </a:t>
                      </a:r>
                      <a:r>
                        <a:rPr kumimoji="0" lang="en-IN" sz="1800" kern="1200" dirty="0" smtClean="0">
                          <a:solidFill>
                            <a:srgbClr val="000000"/>
                          </a:solidFill>
                          <a:latin typeface="Bookman Old Style" pitchFamily="18" charset="0"/>
                          <a:ea typeface="Times New Roman"/>
                          <a:cs typeface="Times New Roman"/>
                        </a:rPr>
                        <a:t>of Paediatric</a:t>
                      </a:r>
                      <a:endParaRPr kumimoji="0" lang="en-US" sz="1800" kern="1200" dirty="0">
                        <a:solidFill>
                          <a:srgbClr val="000000"/>
                        </a:solidFill>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a:t>
                      </a:r>
                      <a:endParaRPr lang="en-US" sz="1800" dirty="0">
                        <a:latin typeface="Bookman Old Style" pitchFamily="18" charset="0"/>
                        <a:ea typeface="Times New Roman"/>
                        <a:cs typeface="Times New Roman"/>
                      </a:endParaRPr>
                    </a:p>
                  </a:txBody>
                  <a:tcPr marL="68580" marR="68580" marT="0" marB="0"/>
                </a:tc>
              </a:tr>
              <a:tr h="518160">
                <a:tc>
                  <a:txBody>
                    <a:bodyPr/>
                    <a:lstStyle/>
                    <a:p>
                      <a:pPr marL="0" marR="0" indent="0" algn="ctr">
                        <a:lnSpc>
                          <a:spcPct val="100000"/>
                        </a:lnSpc>
                        <a:spcBef>
                          <a:spcPts val="0"/>
                        </a:spcBef>
                        <a:spcAft>
                          <a:spcPts val="0"/>
                        </a:spcAft>
                      </a:pPr>
                      <a:r>
                        <a:rPr lang="en-IN" sz="1800">
                          <a:latin typeface="Bookman Old Style" pitchFamily="18" charset="0"/>
                          <a:ea typeface="Times New Roman"/>
                          <a:cs typeface="Times New Roman"/>
                        </a:rPr>
                        <a:t>3</a:t>
                      </a:r>
                      <a:br>
                        <a:rPr lang="en-IN" sz="1800">
                          <a:latin typeface="Bookman Old Style" pitchFamily="18" charset="0"/>
                          <a:ea typeface="Times New Roman"/>
                          <a:cs typeface="Times New Roman"/>
                        </a:rPr>
                      </a:br>
                      <a:endParaRPr lang="en-US" sz="180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Dr. R. P. </a:t>
                      </a:r>
                      <a:r>
                        <a:rPr lang="en-IN" sz="1800" dirty="0" err="1">
                          <a:solidFill>
                            <a:srgbClr val="000000"/>
                          </a:solidFill>
                          <a:latin typeface="Bookman Old Style" pitchFamily="18" charset="0"/>
                          <a:ea typeface="Times New Roman"/>
                          <a:cs typeface="Times New Roman"/>
                        </a:rPr>
                        <a:t>Patange</a:t>
                      </a:r>
                      <a:endParaRPr lang="en-US" sz="1800" dirty="0">
                        <a:latin typeface="Bookman Old Style" pitchFamily="18" charset="0"/>
                        <a:ea typeface="Times New Roman"/>
                        <a:cs typeface="Times New Roman"/>
                      </a:endParaRPr>
                    </a:p>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Professor </a:t>
                      </a:r>
                      <a:r>
                        <a:rPr lang="en-IN" sz="1800" dirty="0" smtClean="0">
                          <a:solidFill>
                            <a:srgbClr val="000000"/>
                          </a:solidFill>
                          <a:latin typeface="Bookman Old Style" pitchFamily="18" charset="0"/>
                          <a:ea typeface="Times New Roman"/>
                          <a:cs typeface="Times New Roman"/>
                        </a:rPr>
                        <a:t>&amp; Head,</a:t>
                      </a:r>
                      <a:r>
                        <a:rPr lang="en-US" sz="1800" baseline="0" dirty="0" smtClean="0">
                          <a:solidFill>
                            <a:srgbClr val="000000"/>
                          </a:solidFill>
                          <a:latin typeface="Bookman Old Style" pitchFamily="18" charset="0"/>
                          <a:ea typeface="Times New Roman"/>
                          <a:cs typeface="Times New Roman"/>
                        </a:rPr>
                        <a:t> </a:t>
                      </a:r>
                      <a:r>
                        <a:rPr lang="en-IN" sz="1800" dirty="0" smtClean="0">
                          <a:solidFill>
                            <a:srgbClr val="000000"/>
                          </a:solidFill>
                          <a:latin typeface="Bookman Old Style" pitchFamily="18" charset="0"/>
                          <a:ea typeface="Times New Roman"/>
                          <a:cs typeface="Times New Roman"/>
                        </a:rPr>
                        <a:t>Dept</a:t>
                      </a:r>
                      <a:r>
                        <a:rPr lang="en-IN" sz="1800" dirty="0">
                          <a:solidFill>
                            <a:srgbClr val="000000"/>
                          </a:solidFill>
                          <a:latin typeface="Bookman Old Style" pitchFamily="18" charset="0"/>
                          <a:ea typeface="Times New Roman"/>
                          <a:cs typeface="Times New Roman"/>
                        </a:rPr>
                        <a:t>. of </a:t>
                      </a:r>
                      <a:r>
                        <a:rPr lang="en-IN" sz="1800" dirty="0" err="1" smtClean="0">
                          <a:solidFill>
                            <a:srgbClr val="000000"/>
                          </a:solidFill>
                          <a:latin typeface="Bookman Old Style" pitchFamily="18" charset="0"/>
                          <a:ea typeface="Times New Roman"/>
                          <a:cs typeface="Times New Roman"/>
                        </a:rPr>
                        <a:t>Obs</a:t>
                      </a:r>
                      <a:r>
                        <a:rPr lang="en-IN" sz="1800" dirty="0" smtClean="0">
                          <a:solidFill>
                            <a:srgbClr val="000000"/>
                          </a:solidFill>
                          <a:latin typeface="Bookman Old Style" pitchFamily="18" charset="0"/>
                          <a:ea typeface="Times New Roman"/>
                          <a:cs typeface="Times New Roman"/>
                        </a:rPr>
                        <a:t> /</a:t>
                      </a:r>
                      <a:r>
                        <a:rPr lang="en-IN" sz="1800" dirty="0" err="1" smtClean="0">
                          <a:solidFill>
                            <a:srgbClr val="000000"/>
                          </a:solidFill>
                          <a:latin typeface="Bookman Old Style" pitchFamily="18" charset="0"/>
                          <a:ea typeface="Times New Roman"/>
                          <a:cs typeface="Times New Roman"/>
                        </a:rPr>
                        <a:t>Gyn</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a:t>
                      </a:r>
                      <a:endParaRPr lang="en-US" sz="1800" dirty="0">
                        <a:latin typeface="Bookman Old Style" pitchFamily="18" charset="0"/>
                        <a:ea typeface="Times New Roman"/>
                        <a:cs typeface="Times New Roman"/>
                      </a:endParaRPr>
                    </a:p>
                  </a:txBody>
                  <a:tcPr marL="68580" marR="68580" marT="0" marB="0"/>
                </a:tc>
              </a:tr>
              <a:tr h="646691">
                <a:tc>
                  <a:txBody>
                    <a:bodyPr/>
                    <a:lstStyle/>
                    <a:p>
                      <a:pPr marL="0" marR="0" indent="0" algn="ctr">
                        <a:lnSpc>
                          <a:spcPct val="100000"/>
                        </a:lnSpc>
                        <a:spcBef>
                          <a:spcPts val="0"/>
                        </a:spcBef>
                        <a:spcAft>
                          <a:spcPts val="0"/>
                        </a:spcAft>
                      </a:pPr>
                      <a:r>
                        <a:rPr lang="en-IN" sz="1800">
                          <a:latin typeface="Bookman Old Style" pitchFamily="18" charset="0"/>
                          <a:ea typeface="Times New Roman"/>
                          <a:cs typeface="Times New Roman"/>
                        </a:rPr>
                        <a:t>4</a:t>
                      </a:r>
                      <a:endParaRPr lang="en-US" sz="180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Dr. </a:t>
                      </a:r>
                      <a:r>
                        <a:rPr lang="en-IN" sz="1800" dirty="0" smtClean="0">
                          <a:solidFill>
                            <a:srgbClr val="000000"/>
                          </a:solidFill>
                          <a:latin typeface="Bookman Old Style" pitchFamily="18" charset="0"/>
                          <a:ea typeface="Times New Roman"/>
                          <a:cs typeface="Times New Roman"/>
                        </a:rPr>
                        <a:t>V.</a:t>
                      </a:r>
                      <a:r>
                        <a:rPr lang="en-IN" sz="1800" baseline="0" dirty="0" smtClean="0">
                          <a:solidFill>
                            <a:srgbClr val="000000"/>
                          </a:solidFill>
                          <a:latin typeface="Bookman Old Style" pitchFamily="18" charset="0"/>
                          <a:ea typeface="Times New Roman"/>
                          <a:cs typeface="Times New Roman"/>
                        </a:rPr>
                        <a:t> C.</a:t>
                      </a:r>
                      <a:r>
                        <a:rPr lang="en-IN" sz="1800" dirty="0" smtClean="0">
                          <a:solidFill>
                            <a:srgbClr val="000000"/>
                          </a:solidFill>
                          <a:latin typeface="Bookman Old Style" pitchFamily="18" charset="0"/>
                          <a:ea typeface="Times New Roman"/>
                          <a:cs typeface="Times New Roman"/>
                        </a:rPr>
                        <a:t> Patil</a:t>
                      </a:r>
                      <a:endParaRPr lang="en-US" sz="1800" dirty="0">
                        <a:latin typeface="Bookman Old Style" pitchFamily="18" charset="0"/>
                        <a:ea typeface="Times New Roman"/>
                        <a:cs typeface="Times New Roman"/>
                      </a:endParaRPr>
                    </a:p>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Professor </a:t>
                      </a:r>
                      <a:r>
                        <a:rPr lang="en-IN" sz="1800" dirty="0" smtClean="0">
                          <a:solidFill>
                            <a:srgbClr val="000000"/>
                          </a:solidFill>
                          <a:latin typeface="Bookman Old Style" pitchFamily="18" charset="0"/>
                          <a:ea typeface="Times New Roman"/>
                          <a:cs typeface="Times New Roman"/>
                        </a:rPr>
                        <a:t>&amp; Head,</a:t>
                      </a:r>
                      <a:r>
                        <a:rPr lang="en-US" sz="1800" baseline="0" dirty="0" smtClean="0">
                          <a:solidFill>
                            <a:srgbClr val="000000"/>
                          </a:solidFill>
                          <a:latin typeface="Bookman Old Style" pitchFamily="18" charset="0"/>
                          <a:ea typeface="Times New Roman"/>
                          <a:cs typeface="Times New Roman"/>
                        </a:rPr>
                        <a:t> </a:t>
                      </a:r>
                      <a:r>
                        <a:rPr lang="en-IN" sz="1800" dirty="0" smtClean="0">
                          <a:solidFill>
                            <a:srgbClr val="000000"/>
                          </a:solidFill>
                          <a:latin typeface="Bookman Old Style" pitchFamily="18" charset="0"/>
                          <a:ea typeface="Times New Roman"/>
                          <a:cs typeface="Times New Roman"/>
                        </a:rPr>
                        <a:t>Dept</a:t>
                      </a:r>
                      <a:r>
                        <a:rPr lang="en-IN" sz="1800" dirty="0">
                          <a:solidFill>
                            <a:srgbClr val="000000"/>
                          </a:solidFill>
                          <a:latin typeface="Bookman Old Style" pitchFamily="18" charset="0"/>
                          <a:ea typeface="Times New Roman"/>
                          <a:cs typeface="Times New Roman"/>
                        </a:rPr>
                        <a:t>. of Medicine </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a:t>
                      </a:r>
                      <a:endParaRPr lang="en-US" sz="1800" dirty="0">
                        <a:latin typeface="Bookman Old Style" pitchFamily="18" charset="0"/>
                        <a:ea typeface="Times New Roman"/>
                        <a:cs typeface="Times New Roman"/>
                      </a:endParaRPr>
                    </a:p>
                  </a:txBody>
                  <a:tcPr marL="68580" marR="68580" marT="0" marB="0"/>
                </a:tc>
              </a:tr>
              <a:tr h="646691">
                <a:tc>
                  <a:txBody>
                    <a:bodyPr/>
                    <a:lstStyle/>
                    <a:p>
                      <a:pPr marL="0" marR="0" indent="0" algn="ctr">
                        <a:lnSpc>
                          <a:spcPct val="100000"/>
                        </a:lnSpc>
                        <a:spcBef>
                          <a:spcPts val="0"/>
                        </a:spcBef>
                        <a:spcAft>
                          <a:spcPts val="0"/>
                        </a:spcAft>
                      </a:pPr>
                      <a:r>
                        <a:rPr lang="en-IN" sz="1800">
                          <a:latin typeface="Bookman Old Style" pitchFamily="18" charset="0"/>
                          <a:ea typeface="Times New Roman"/>
                          <a:cs typeface="Times New Roman"/>
                        </a:rPr>
                        <a:t>5.</a:t>
                      </a:r>
                      <a:endParaRPr lang="en-US" sz="180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Dr. A. V. </a:t>
                      </a:r>
                      <a:r>
                        <a:rPr lang="en-IN" sz="1800" dirty="0" err="1">
                          <a:solidFill>
                            <a:srgbClr val="000000"/>
                          </a:solidFill>
                          <a:latin typeface="Bookman Old Style" pitchFamily="18" charset="0"/>
                          <a:ea typeface="Times New Roman"/>
                          <a:cs typeface="Times New Roman"/>
                        </a:rPr>
                        <a:t>Sontakke</a:t>
                      </a:r>
                      <a:r>
                        <a:rPr lang="en-IN" sz="1800" dirty="0">
                          <a:solidFill>
                            <a:srgbClr val="000000"/>
                          </a:solidFill>
                          <a:latin typeface="Bookman Old Style" pitchFamily="18" charset="0"/>
                          <a:ea typeface="Times New Roman"/>
                          <a:cs typeface="Times New Roman"/>
                        </a:rPr>
                        <a:t>, </a:t>
                      </a:r>
                      <a:endParaRPr lang="en-US" sz="1800" dirty="0">
                        <a:latin typeface="Bookman Old Style" pitchFamily="18" charset="0"/>
                        <a:ea typeface="Times New Roman"/>
                        <a:cs typeface="Times New Roman"/>
                      </a:endParaRPr>
                    </a:p>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Professor </a:t>
                      </a:r>
                      <a:r>
                        <a:rPr lang="en-IN" sz="1800" dirty="0" smtClean="0">
                          <a:solidFill>
                            <a:srgbClr val="000000"/>
                          </a:solidFill>
                          <a:latin typeface="Bookman Old Style" pitchFamily="18" charset="0"/>
                          <a:ea typeface="Times New Roman"/>
                          <a:cs typeface="Times New Roman"/>
                        </a:rPr>
                        <a:t>&amp; Head, Dept</a:t>
                      </a:r>
                      <a:r>
                        <a:rPr lang="en-IN" sz="1800" dirty="0">
                          <a:solidFill>
                            <a:srgbClr val="000000"/>
                          </a:solidFill>
                          <a:latin typeface="Bookman Old Style" pitchFamily="18" charset="0"/>
                          <a:ea typeface="Times New Roman"/>
                          <a:cs typeface="Times New Roman"/>
                        </a:rPr>
                        <a:t>. </a:t>
                      </a:r>
                      <a:r>
                        <a:rPr lang="en-IN" sz="1800" dirty="0" smtClean="0">
                          <a:solidFill>
                            <a:srgbClr val="000000"/>
                          </a:solidFill>
                          <a:latin typeface="Bookman Old Style" pitchFamily="18" charset="0"/>
                          <a:ea typeface="Times New Roman"/>
                          <a:cs typeface="Times New Roman"/>
                        </a:rPr>
                        <a:t>of</a:t>
                      </a:r>
                      <a:r>
                        <a:rPr lang="en-IN" sz="1800" baseline="0" dirty="0" smtClean="0">
                          <a:solidFill>
                            <a:srgbClr val="000000"/>
                          </a:solidFill>
                          <a:latin typeface="Bookman Old Style" pitchFamily="18" charset="0"/>
                          <a:ea typeface="Times New Roman"/>
                          <a:cs typeface="Times New Roman"/>
                        </a:rPr>
                        <a:t> </a:t>
                      </a:r>
                      <a:r>
                        <a:rPr lang="en-IN" sz="1800" dirty="0" smtClean="0">
                          <a:solidFill>
                            <a:srgbClr val="000000"/>
                          </a:solidFill>
                          <a:latin typeface="Bookman Old Style" pitchFamily="18" charset="0"/>
                          <a:ea typeface="Times New Roman"/>
                          <a:cs typeface="Times New Roman"/>
                        </a:rPr>
                        <a:t>Biochemistry</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a:t>
                      </a:r>
                      <a:endParaRPr lang="en-US" sz="1800" dirty="0">
                        <a:latin typeface="Bookman Old Style" pitchFamily="18" charset="0"/>
                        <a:ea typeface="Times New Roman"/>
                        <a:cs typeface="Times New Roman"/>
                      </a:endParaRPr>
                    </a:p>
                  </a:txBody>
                  <a:tcPr marL="68580" marR="68580" marT="0" marB="0"/>
                </a:tc>
              </a:tr>
              <a:tr h="646691">
                <a:tc>
                  <a:txBody>
                    <a:bodyPr/>
                    <a:lstStyle/>
                    <a:p>
                      <a:pPr marL="0" marR="0" indent="0" algn="ctr">
                        <a:lnSpc>
                          <a:spcPct val="100000"/>
                        </a:lnSpc>
                        <a:spcBef>
                          <a:spcPts val="0"/>
                        </a:spcBef>
                        <a:spcAft>
                          <a:spcPts val="0"/>
                        </a:spcAft>
                      </a:pPr>
                      <a:r>
                        <a:rPr lang="en-IN" sz="1800">
                          <a:latin typeface="Bookman Old Style" pitchFamily="18" charset="0"/>
                          <a:ea typeface="Times New Roman"/>
                          <a:cs typeface="Times New Roman"/>
                        </a:rPr>
                        <a:t>6</a:t>
                      </a:r>
                      <a:endParaRPr lang="en-US" sz="180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Professor N. </a:t>
                      </a:r>
                      <a:r>
                        <a:rPr lang="en-IN" sz="1800" dirty="0" err="1">
                          <a:solidFill>
                            <a:srgbClr val="000000"/>
                          </a:solidFill>
                          <a:latin typeface="Bookman Old Style" pitchFamily="18" charset="0"/>
                          <a:ea typeface="Times New Roman"/>
                          <a:cs typeface="Times New Roman"/>
                        </a:rPr>
                        <a:t>Shashidhar</a:t>
                      </a:r>
                      <a:r>
                        <a:rPr lang="en-IN" sz="1800" dirty="0">
                          <a:solidFill>
                            <a:srgbClr val="000000"/>
                          </a:solidFill>
                          <a:latin typeface="Bookman Old Style" pitchFamily="18" charset="0"/>
                          <a:ea typeface="Times New Roman"/>
                          <a:cs typeface="Times New Roman"/>
                        </a:rPr>
                        <a:t>, NRCLP, St John’s Med. College, Bangalore</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a:t>
                      </a:r>
                      <a:endParaRPr lang="en-US" sz="1800" dirty="0">
                        <a:latin typeface="Bookman Old Style" pitchFamily="18" charset="0"/>
                        <a:ea typeface="Times New Roman"/>
                        <a:cs typeface="Times New Roman"/>
                      </a:endParaRPr>
                    </a:p>
                  </a:txBody>
                  <a:tcPr marL="68580" marR="68580" marT="0" marB="0"/>
                </a:tc>
              </a:tr>
              <a:tr h="609600">
                <a:tc>
                  <a:txBody>
                    <a:bodyPr/>
                    <a:lstStyle/>
                    <a:p>
                      <a:pPr marL="0" marR="0" indent="0" algn="ctr">
                        <a:lnSpc>
                          <a:spcPct val="100000"/>
                        </a:lnSpc>
                        <a:spcBef>
                          <a:spcPts val="0"/>
                        </a:spcBef>
                        <a:spcAft>
                          <a:spcPts val="0"/>
                        </a:spcAft>
                      </a:pPr>
                      <a:r>
                        <a:rPr lang="en-IN" sz="1800" dirty="0" smtClean="0">
                          <a:latin typeface="Bookman Old Style" pitchFamily="18" charset="0"/>
                          <a:ea typeface="Times New Roman"/>
                          <a:cs typeface="Times New Roman"/>
                        </a:rPr>
                        <a:t>7</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Mr. A. A. </a:t>
                      </a:r>
                      <a:r>
                        <a:rPr lang="en-IN" sz="1800" dirty="0" err="1">
                          <a:solidFill>
                            <a:srgbClr val="000000"/>
                          </a:solidFill>
                          <a:latin typeface="Bookman Old Style" pitchFamily="18" charset="0"/>
                          <a:ea typeface="Times New Roman"/>
                          <a:cs typeface="Times New Roman"/>
                        </a:rPr>
                        <a:t>Khamkar</a:t>
                      </a:r>
                      <a:r>
                        <a:rPr lang="en-IN" sz="1800" dirty="0">
                          <a:solidFill>
                            <a:srgbClr val="000000"/>
                          </a:solidFill>
                          <a:latin typeface="Bookman Old Style" pitchFamily="18" charset="0"/>
                          <a:ea typeface="Times New Roman"/>
                          <a:cs typeface="Times New Roman"/>
                        </a:rPr>
                        <a:t>, Maharashtra Pollution Control Board, </a:t>
                      </a:r>
                      <a:r>
                        <a:rPr lang="en-IN" sz="1800" dirty="0" err="1">
                          <a:solidFill>
                            <a:srgbClr val="000000"/>
                          </a:solidFill>
                          <a:latin typeface="Bookman Old Style" pitchFamily="18" charset="0"/>
                          <a:ea typeface="Times New Roman"/>
                          <a:cs typeface="Times New Roman"/>
                        </a:rPr>
                        <a:t>Satara</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a:t>
                      </a:r>
                      <a:endParaRPr lang="en-US" sz="1800" dirty="0">
                        <a:latin typeface="Bookman Old Style" pitchFamily="18" charset="0"/>
                        <a:ea typeface="Times New Roman"/>
                        <a:cs typeface="Times New Roman"/>
                      </a:endParaRPr>
                    </a:p>
                  </a:txBody>
                  <a:tcPr marL="68580" marR="68580" marT="0" marB="0"/>
                </a:tc>
              </a:tr>
              <a:tr h="646691">
                <a:tc>
                  <a:txBody>
                    <a:bodyPr/>
                    <a:lstStyle/>
                    <a:p>
                      <a:pPr marL="0" marR="0" indent="0" algn="ctr">
                        <a:lnSpc>
                          <a:spcPct val="100000"/>
                        </a:lnSpc>
                        <a:spcBef>
                          <a:spcPts val="0"/>
                        </a:spcBef>
                        <a:spcAft>
                          <a:spcPts val="0"/>
                        </a:spcAft>
                      </a:pPr>
                      <a:r>
                        <a:rPr lang="en-IN" sz="1800" dirty="0" smtClean="0">
                          <a:latin typeface="Bookman Old Style" pitchFamily="18" charset="0"/>
                          <a:ea typeface="Times New Roman"/>
                          <a:cs typeface="Times New Roman"/>
                        </a:rPr>
                        <a:t>8</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Dr. </a:t>
                      </a:r>
                      <a:r>
                        <a:rPr lang="en-IN" sz="1800" dirty="0" err="1">
                          <a:solidFill>
                            <a:srgbClr val="000000"/>
                          </a:solidFill>
                          <a:latin typeface="Bookman Old Style" pitchFamily="18" charset="0"/>
                          <a:ea typeface="Times New Roman"/>
                          <a:cs typeface="Times New Roman"/>
                        </a:rPr>
                        <a:t>Arun</a:t>
                      </a:r>
                      <a:r>
                        <a:rPr lang="en-IN" sz="1800" dirty="0">
                          <a:solidFill>
                            <a:srgbClr val="000000"/>
                          </a:solidFill>
                          <a:latin typeface="Bookman Old Style" pitchFamily="18" charset="0"/>
                          <a:ea typeface="Times New Roman"/>
                          <a:cs typeface="Times New Roman"/>
                        </a:rPr>
                        <a:t> J. </a:t>
                      </a:r>
                      <a:r>
                        <a:rPr lang="en-IN" sz="1800" dirty="0" err="1">
                          <a:solidFill>
                            <a:srgbClr val="000000"/>
                          </a:solidFill>
                          <a:latin typeface="Bookman Old Style" pitchFamily="18" charset="0"/>
                          <a:ea typeface="Times New Roman"/>
                          <a:cs typeface="Times New Roman"/>
                        </a:rPr>
                        <a:t>Patil</a:t>
                      </a:r>
                      <a:r>
                        <a:rPr lang="en-IN" sz="1800" dirty="0">
                          <a:solidFill>
                            <a:srgbClr val="000000"/>
                          </a:solidFill>
                          <a:latin typeface="Bookman Old Style" pitchFamily="18" charset="0"/>
                          <a:ea typeface="Times New Roman"/>
                          <a:cs typeface="Times New Roman"/>
                        </a:rPr>
                        <a:t>,</a:t>
                      </a:r>
                      <a:endParaRPr lang="en-US" sz="1800" dirty="0">
                        <a:latin typeface="Bookman Old Style" pitchFamily="18" charset="0"/>
                        <a:ea typeface="Times New Roman"/>
                        <a:cs typeface="Times New Roman"/>
                      </a:endParaRPr>
                    </a:p>
                    <a:p>
                      <a:pPr marL="0" marR="0" indent="0" algn="l">
                        <a:lnSpc>
                          <a:spcPct val="100000"/>
                        </a:lnSpc>
                        <a:spcBef>
                          <a:spcPts val="0"/>
                        </a:spcBef>
                        <a:spcAft>
                          <a:spcPts val="0"/>
                        </a:spcAft>
                      </a:pPr>
                      <a:r>
                        <a:rPr lang="en-IN" sz="1800" dirty="0">
                          <a:solidFill>
                            <a:srgbClr val="000000"/>
                          </a:solidFill>
                          <a:latin typeface="Bookman Old Style" pitchFamily="18" charset="0"/>
                          <a:ea typeface="Times New Roman"/>
                          <a:cs typeface="Times New Roman"/>
                        </a:rPr>
                        <a:t>Professor in Biochemistry</a:t>
                      </a:r>
                      <a:endParaRPr lang="en-US" sz="1800" dirty="0">
                        <a:latin typeface="Bookman Old Style" pitchFamily="18" charset="0"/>
                        <a:ea typeface="Times New Roman"/>
                        <a:cs typeface="Times New Roman"/>
                      </a:endParaRPr>
                    </a:p>
                  </a:txBody>
                  <a:tcPr marL="68580" marR="68580" marT="0" marB="0"/>
                </a:tc>
                <a:tc>
                  <a:txBody>
                    <a:bodyPr/>
                    <a:lstStyle/>
                    <a:p>
                      <a:pPr marL="0" marR="0" indent="0" algn="ctr">
                        <a:lnSpc>
                          <a:spcPct val="100000"/>
                        </a:lnSpc>
                        <a:spcBef>
                          <a:spcPts val="0"/>
                        </a:spcBef>
                        <a:spcAft>
                          <a:spcPts val="0"/>
                        </a:spcAft>
                      </a:pPr>
                      <a:r>
                        <a:rPr lang="en-IN" sz="1800" dirty="0">
                          <a:latin typeface="Bookman Old Style" pitchFamily="18" charset="0"/>
                          <a:ea typeface="Times New Roman"/>
                          <a:cs typeface="Times New Roman"/>
                        </a:rPr>
                        <a:t>Member Secretary</a:t>
                      </a:r>
                      <a:endParaRPr lang="en-US" sz="1800" dirty="0">
                        <a:latin typeface="Bookman Old Style" pitchFamily="18"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sz="2800" b="1" dirty="0" smtClean="0">
                <a:solidFill>
                  <a:srgbClr val="FFC000"/>
                </a:solidFill>
                <a:latin typeface="Bookman Old Style" pitchFamily="18" charset="0"/>
              </a:rPr>
              <a:t>Details of Lead Referral Laboratory Staffs</a:t>
            </a:r>
            <a:endParaRPr lang="en-US" sz="2800" dirty="0" smtClean="0">
              <a:solidFill>
                <a:srgbClr val="FFC000"/>
              </a:solidFill>
              <a:latin typeface="Bookman Old Style" pitchFamily="18" charset="0"/>
            </a:endParaRPr>
          </a:p>
          <a:p>
            <a:endParaRPr lang="en-US" dirty="0"/>
          </a:p>
        </p:txBody>
      </p:sp>
      <p:graphicFrame>
        <p:nvGraphicFramePr>
          <p:cNvPr id="5" name="Table 4"/>
          <p:cNvGraphicFramePr>
            <a:graphicFrameLocks noGrp="1"/>
          </p:cNvGraphicFramePr>
          <p:nvPr/>
        </p:nvGraphicFramePr>
        <p:xfrm>
          <a:off x="0" y="762000"/>
          <a:ext cx="9144000" cy="6315456"/>
        </p:xfrm>
        <a:graphic>
          <a:graphicData uri="http://schemas.openxmlformats.org/drawingml/2006/table">
            <a:tbl>
              <a:tblPr firstRow="1" bandRow="1">
                <a:tableStyleId>{5C22544A-7EE6-4342-B048-85BDC9FD1C3A}</a:tableStyleId>
              </a:tblPr>
              <a:tblGrid>
                <a:gridCol w="2590800"/>
                <a:gridCol w="2286000"/>
                <a:gridCol w="2362200"/>
                <a:gridCol w="1905000"/>
              </a:tblGrid>
              <a:tr h="762000">
                <a:tc>
                  <a:txBody>
                    <a:bodyPr/>
                    <a:lstStyle/>
                    <a:p>
                      <a:pPr marL="0" marR="0" algn="ctr">
                        <a:lnSpc>
                          <a:spcPct val="115000"/>
                        </a:lnSpc>
                        <a:spcBef>
                          <a:spcPts val="0"/>
                        </a:spcBef>
                        <a:spcAft>
                          <a:spcPts val="0"/>
                        </a:spcAft>
                      </a:pPr>
                      <a:r>
                        <a:rPr lang="en-US" sz="2800" b="1" dirty="0">
                          <a:latin typeface="Times New Roman"/>
                          <a:ea typeface="Calibri"/>
                          <a:cs typeface="Times New Roman"/>
                        </a:rPr>
                        <a:t>Name </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latin typeface="Times New Roman"/>
                          <a:ea typeface="Calibri"/>
                          <a:cs typeface="Times New Roman"/>
                        </a:rPr>
                        <a:t>Designation</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smtClean="0">
                          <a:latin typeface="Times New Roman"/>
                          <a:ea typeface="Calibri"/>
                          <a:cs typeface="Times New Roman"/>
                        </a:rPr>
                        <a:t>Qualifications</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latin typeface="Times New Roman"/>
                          <a:ea typeface="Calibri"/>
                          <a:cs typeface="Times New Roman"/>
                        </a:rPr>
                        <a:t>Experience (Yrs)</a:t>
                      </a:r>
                      <a:endParaRPr lang="en-US" sz="2800" dirty="0">
                        <a:latin typeface="Calibri"/>
                        <a:ea typeface="Calibri"/>
                        <a:cs typeface="Times New Roman"/>
                      </a:endParaRP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Dr. </a:t>
                      </a:r>
                      <a:r>
                        <a:rPr kumimoji="0" lang="en-US" sz="1800" b="1" kern="1200" dirty="0" err="1">
                          <a:solidFill>
                            <a:schemeClr val="bg1"/>
                          </a:solidFill>
                          <a:latin typeface="Times New Roman"/>
                          <a:ea typeface="Calibri"/>
                          <a:cs typeface="Times New Roman"/>
                        </a:rPr>
                        <a:t>Arun</a:t>
                      </a:r>
                      <a:r>
                        <a:rPr kumimoji="0" lang="en-US" sz="1800" b="1" kern="1200" dirty="0">
                          <a:solidFill>
                            <a:schemeClr val="bg1"/>
                          </a:solidFill>
                          <a:latin typeface="Times New Roman"/>
                          <a:ea typeface="Calibri"/>
                          <a:cs typeface="Times New Roman"/>
                        </a:rPr>
                        <a:t> J. </a:t>
                      </a:r>
                      <a:r>
                        <a:rPr kumimoji="0" lang="en-US" sz="1800" b="1" kern="1200" dirty="0" err="1">
                          <a:solidFill>
                            <a:schemeClr val="bg1"/>
                          </a:solidFill>
                          <a:latin typeface="Times New Roman"/>
                          <a:ea typeface="Calibri"/>
                          <a:cs typeface="Times New Roman"/>
                        </a:rPr>
                        <a:t>Patil</a:t>
                      </a:r>
                      <a:endParaRPr kumimoji="0" lang="en-US" sz="1800" b="1" kern="1200" dirty="0">
                        <a:solidFill>
                          <a:schemeClr val="bg1"/>
                        </a:solidFill>
                        <a:latin typeface="Times New Roman"/>
                        <a:ea typeface="Calibri"/>
                        <a:cs typeface="Times New Roman"/>
                      </a:endParaRP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Professor </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M.Sc. (Med)</a:t>
                      </a:r>
                    </a:p>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Ph.D (Med)</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27</a:t>
                      </a:r>
                      <a:endParaRPr kumimoji="0" lang="en-US" sz="1800" b="1" kern="1200" dirty="0">
                        <a:solidFill>
                          <a:schemeClr val="bg1"/>
                        </a:solidFill>
                        <a:latin typeface="Times New Roman"/>
                        <a:ea typeface="Calibri"/>
                        <a:cs typeface="Times New Roman"/>
                      </a:endParaRP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Dr. (Mrs). Jyotsna A. Patil</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Associate Professor</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M.Sc.</a:t>
                      </a:r>
                    </a:p>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Ph.D (Med)</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27</a:t>
                      </a:r>
                      <a:endParaRPr kumimoji="0" lang="en-US" sz="1800" b="1" kern="1200" dirty="0">
                        <a:solidFill>
                          <a:schemeClr val="bg1"/>
                        </a:solidFill>
                        <a:latin typeface="Times New Roman"/>
                        <a:ea typeface="Calibri"/>
                        <a:cs typeface="Times New Roman"/>
                      </a:endParaRP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Dr. (</a:t>
                      </a:r>
                      <a:r>
                        <a:rPr kumimoji="0" lang="en-US" sz="1800" b="1" kern="1200" dirty="0" err="1" smtClean="0">
                          <a:solidFill>
                            <a:schemeClr val="bg1"/>
                          </a:solidFill>
                          <a:latin typeface="Times New Roman"/>
                          <a:ea typeface="Calibri"/>
                          <a:cs typeface="Times New Roman"/>
                        </a:rPr>
                        <a:t>Mrs</a:t>
                      </a:r>
                      <a:r>
                        <a:rPr kumimoji="0" lang="en-US" sz="1800" b="1" kern="1200" dirty="0" smtClean="0">
                          <a:solidFill>
                            <a:schemeClr val="bg1"/>
                          </a:solidFill>
                          <a:latin typeface="Times New Roman"/>
                          <a:ea typeface="Calibri"/>
                          <a:cs typeface="Times New Roman"/>
                        </a:rPr>
                        <a:t>). </a:t>
                      </a:r>
                      <a:r>
                        <a:rPr kumimoji="0" lang="en-US" sz="1800" b="1" kern="1200" dirty="0" err="1" smtClean="0">
                          <a:solidFill>
                            <a:schemeClr val="bg1"/>
                          </a:solidFill>
                          <a:latin typeface="Times New Roman"/>
                          <a:ea typeface="Calibri"/>
                          <a:cs typeface="Times New Roman"/>
                        </a:rPr>
                        <a:t>Mandakini</a:t>
                      </a:r>
                      <a:r>
                        <a:rPr kumimoji="0" lang="en-US" sz="1800" b="1" kern="1200" dirty="0" smtClean="0">
                          <a:solidFill>
                            <a:schemeClr val="bg1"/>
                          </a:solidFill>
                          <a:latin typeface="Times New Roman"/>
                          <a:ea typeface="Calibri"/>
                          <a:cs typeface="Times New Roman"/>
                        </a:rPr>
                        <a:t> </a:t>
                      </a:r>
                      <a:r>
                        <a:rPr kumimoji="0" lang="en-US" sz="1800" b="1" kern="1200" dirty="0" err="1" smtClean="0">
                          <a:solidFill>
                            <a:schemeClr val="bg1"/>
                          </a:solidFill>
                          <a:latin typeface="Times New Roman"/>
                          <a:ea typeface="Calibri"/>
                          <a:cs typeface="Times New Roman"/>
                        </a:rPr>
                        <a:t>Kshirsagar</a:t>
                      </a:r>
                      <a:endParaRPr kumimoji="0" lang="en-US" sz="1800" b="1" kern="1200" dirty="0">
                        <a:solidFill>
                          <a:schemeClr val="bg1"/>
                        </a:solidFill>
                        <a:latin typeface="Times New Roman"/>
                        <a:ea typeface="Calibri"/>
                        <a:cs typeface="Times New Roman"/>
                      </a:endParaRP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Assistant</a:t>
                      </a:r>
                      <a:r>
                        <a:rPr kumimoji="0" lang="en-US" sz="1800" b="1" kern="1200" baseline="0" dirty="0" smtClean="0">
                          <a:solidFill>
                            <a:schemeClr val="bg1"/>
                          </a:solidFill>
                          <a:latin typeface="Times New Roman"/>
                          <a:ea typeface="Calibri"/>
                          <a:cs typeface="Times New Roman"/>
                        </a:rPr>
                        <a:t> Professor</a:t>
                      </a:r>
                      <a:endParaRPr kumimoji="0" lang="en-US" sz="1800" b="1" kern="1200" dirty="0">
                        <a:solidFill>
                          <a:schemeClr val="bg1"/>
                        </a:solidFill>
                        <a:latin typeface="Times New Roman"/>
                        <a:ea typeface="Calibri"/>
                        <a:cs typeface="Times New Roman"/>
                      </a:endParaRP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 Sc. (Med)</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10</a:t>
                      </a:r>
                      <a:endParaRPr kumimoji="0" lang="en-US" sz="1800" b="1" kern="1200" dirty="0">
                        <a:solidFill>
                          <a:schemeClr val="bg1"/>
                        </a:solidFill>
                        <a:latin typeface="Times New Roman"/>
                        <a:ea typeface="Calibri"/>
                        <a:cs typeface="Times New Roman"/>
                      </a:endParaRP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Dr. </a:t>
                      </a:r>
                      <a:r>
                        <a:rPr kumimoji="0" lang="en-US" sz="1800" b="1" kern="1200" dirty="0">
                          <a:solidFill>
                            <a:schemeClr val="bg1"/>
                          </a:solidFill>
                          <a:latin typeface="Times New Roman"/>
                          <a:ea typeface="Calibri"/>
                          <a:cs typeface="Times New Roman"/>
                        </a:rPr>
                        <a:t>Ganesh Ghanwat</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Tutor</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 Sc. (Med)</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9</a:t>
                      </a: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Mrs. Asmita Joshi</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Technician</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B.Sc. DMLT</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25</a:t>
                      </a:r>
                      <a:endParaRPr kumimoji="0" lang="en-US" sz="1800" b="1" kern="1200" dirty="0">
                        <a:solidFill>
                          <a:schemeClr val="bg1"/>
                        </a:solidFill>
                        <a:latin typeface="Times New Roman"/>
                        <a:ea typeface="Calibri"/>
                        <a:cs typeface="Times New Roman"/>
                      </a:endParaRP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Mr. Jaywant Thorat</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Technician</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 Sc (Med)</a:t>
                      </a:r>
                    </a:p>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B.Sc. DMLT</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24</a:t>
                      </a:r>
                      <a:endParaRPr kumimoji="0" lang="en-US" sz="1800" b="1" kern="1200" dirty="0">
                        <a:solidFill>
                          <a:schemeClr val="bg1"/>
                        </a:solidFill>
                        <a:latin typeface="Times New Roman"/>
                        <a:ea typeface="Calibri"/>
                        <a:cs typeface="Times New Roman"/>
                      </a:endParaRPr>
                    </a:p>
                  </a:txBody>
                  <a:tcPr marL="68580" marR="68580" marT="0" marB="0"/>
                </a:tc>
              </a:tr>
              <a:tr h="762000">
                <a:tc>
                  <a:txBody>
                    <a:bodyPr/>
                    <a:lstStyle/>
                    <a:p>
                      <a:pPr marL="0" marR="0" algn="l"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Mrs. Madhura Dhaigude</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Technician</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M. Sc (Med)</a:t>
                      </a:r>
                    </a:p>
                    <a:p>
                      <a:pPr marL="0" marR="0" algn="ctr" rtl="0" eaLnBrk="1" latinLnBrk="0" hangingPunct="1">
                        <a:lnSpc>
                          <a:spcPct val="115000"/>
                        </a:lnSpc>
                        <a:spcBef>
                          <a:spcPts val="0"/>
                        </a:spcBef>
                        <a:spcAft>
                          <a:spcPts val="0"/>
                        </a:spcAft>
                      </a:pPr>
                      <a:r>
                        <a:rPr kumimoji="0" lang="en-US" sz="1800" b="1" kern="1200" dirty="0">
                          <a:solidFill>
                            <a:schemeClr val="bg1"/>
                          </a:solidFill>
                          <a:latin typeface="Times New Roman"/>
                          <a:ea typeface="Calibri"/>
                          <a:cs typeface="Times New Roman"/>
                        </a:rPr>
                        <a:t>B.Sc. DMLT</a:t>
                      </a:r>
                    </a:p>
                  </a:txBody>
                  <a:tcPr marL="68580" marR="68580" marT="0" marB="0"/>
                </a:tc>
                <a:tc>
                  <a:txBody>
                    <a:bodyPr/>
                    <a:lstStyle/>
                    <a:p>
                      <a:pPr marL="0" marR="0" algn="ctr" rtl="0" eaLnBrk="1" latinLnBrk="0" hangingPunct="1">
                        <a:lnSpc>
                          <a:spcPct val="115000"/>
                        </a:lnSpc>
                        <a:spcBef>
                          <a:spcPts val="0"/>
                        </a:spcBef>
                        <a:spcAft>
                          <a:spcPts val="0"/>
                        </a:spcAft>
                      </a:pPr>
                      <a:r>
                        <a:rPr kumimoji="0" lang="en-US" sz="1800" b="1" kern="1200" dirty="0" smtClean="0">
                          <a:solidFill>
                            <a:schemeClr val="bg1"/>
                          </a:solidFill>
                          <a:latin typeface="Times New Roman"/>
                          <a:ea typeface="Calibri"/>
                          <a:cs typeface="Times New Roman"/>
                        </a:rPr>
                        <a:t>12</a:t>
                      </a:r>
                      <a:endParaRPr kumimoji="0" lang="en-US" sz="1800" b="1" kern="1200" dirty="0">
                        <a:solidFill>
                          <a:schemeClr val="bg1"/>
                        </a:solidFill>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l">
              <a:lnSpc>
                <a:spcPct val="150000"/>
              </a:lnSpc>
              <a:spcBef>
                <a:spcPts val="0"/>
              </a:spcBef>
              <a:buFont typeface="Wingdings" pitchFamily="2" charset="2"/>
              <a:buChar char="Ø"/>
            </a:pPr>
            <a:r>
              <a:rPr lang="en-US" sz="2400" b="1" dirty="0" smtClean="0">
                <a:solidFill>
                  <a:srgbClr val="FFC000"/>
                </a:solidFill>
                <a:latin typeface="Bookman Old Style" pitchFamily="18" charset="0"/>
              </a:rPr>
              <a:t>Blood lead level is measured by Lead Care II Blood </a:t>
            </a:r>
          </a:p>
          <a:p>
            <a:pPr algn="l">
              <a:lnSpc>
                <a:spcPct val="150000"/>
              </a:lnSpc>
              <a:spcBef>
                <a:spcPts val="0"/>
              </a:spcBef>
            </a:pPr>
            <a:r>
              <a:rPr lang="en-US" sz="2400" b="1" dirty="0" smtClean="0">
                <a:solidFill>
                  <a:srgbClr val="FFC000"/>
                </a:solidFill>
                <a:latin typeface="Bookman Old Style" pitchFamily="18" charset="0"/>
              </a:rPr>
              <a:t>   lead Analyzer (</a:t>
            </a:r>
            <a:r>
              <a:rPr lang="en-US" sz="2800" b="1" dirty="0" smtClean="0">
                <a:solidFill>
                  <a:srgbClr val="FFC000"/>
                </a:solidFill>
                <a:latin typeface="Bookman Old Style" pitchFamily="18" charset="0"/>
              </a:rPr>
              <a:t>ESA, Magellan Biosciences, USA). </a:t>
            </a:r>
          </a:p>
          <a:p>
            <a:pPr algn="l">
              <a:lnSpc>
                <a:spcPct val="150000"/>
              </a:lnSpc>
              <a:spcBef>
                <a:spcPts val="0"/>
              </a:spcBef>
            </a:pPr>
            <a:endParaRPr lang="en-US" sz="2800" dirty="0" smtClean="0">
              <a:solidFill>
                <a:srgbClr val="FFFF00"/>
              </a:solidFill>
              <a:latin typeface="Bookman Old Style" pitchFamily="18" charset="0"/>
            </a:endParaRPr>
          </a:p>
          <a:p>
            <a:pPr algn="l"/>
            <a:endParaRPr lang="en-US" dirty="0">
              <a:latin typeface="Bookman Old Styl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3058635"/>
              </p:ext>
            </p:extLst>
          </p:nvPr>
        </p:nvGraphicFramePr>
        <p:xfrm>
          <a:off x="0" y="1600200"/>
          <a:ext cx="9144000" cy="5029200"/>
        </p:xfrm>
        <a:graphic>
          <a:graphicData uri="http://schemas.openxmlformats.org/drawingml/2006/table">
            <a:tbl>
              <a:tblPr firstRow="1" bandRow="1">
                <a:tableStyleId>{5C22544A-7EE6-4342-B048-85BDC9FD1C3A}</a:tableStyleId>
              </a:tblPr>
              <a:tblGrid>
                <a:gridCol w="5080000"/>
                <a:gridCol w="4064000"/>
              </a:tblGrid>
              <a:tr h="628233">
                <a:tc>
                  <a:txBody>
                    <a:bodyPr/>
                    <a:lstStyle/>
                    <a:p>
                      <a:pPr algn="ctr"/>
                      <a:r>
                        <a:rPr lang="en-US" sz="2800" dirty="0" smtClean="0">
                          <a:latin typeface="Bookman Old Style" pitchFamily="18" charset="0"/>
                        </a:rPr>
                        <a:t>Subjects</a:t>
                      </a:r>
                      <a:endParaRPr lang="en-US" sz="2800" dirty="0">
                        <a:latin typeface="Bookman Old Style" pitchFamily="18" charset="0"/>
                      </a:endParaRPr>
                    </a:p>
                  </a:txBody>
                  <a:tcPr/>
                </a:tc>
                <a:tc>
                  <a:txBody>
                    <a:bodyPr/>
                    <a:lstStyle/>
                    <a:p>
                      <a:pPr algn="ctr"/>
                      <a:r>
                        <a:rPr lang="en-US" sz="2800" dirty="0" smtClean="0">
                          <a:latin typeface="Bookman Old Style" pitchFamily="18" charset="0"/>
                        </a:rPr>
                        <a:t>Number of Samples</a:t>
                      </a:r>
                      <a:endParaRPr lang="en-US" sz="2800" dirty="0">
                        <a:latin typeface="Bookman Old Style" pitchFamily="18" charset="0"/>
                      </a:endParaRPr>
                    </a:p>
                  </a:txBody>
                  <a:tcPr/>
                </a:tc>
              </a:tr>
              <a:tr h="504849">
                <a:tc>
                  <a:txBody>
                    <a:bodyPr/>
                    <a:lstStyle/>
                    <a:p>
                      <a:r>
                        <a:rPr lang="en-US" sz="2000" b="1" dirty="0" smtClean="0">
                          <a:latin typeface="Bookman Old Style" pitchFamily="18" charset="0"/>
                        </a:rPr>
                        <a:t>Battery Manufacture Workers</a:t>
                      </a:r>
                      <a:endParaRPr lang="en-US" sz="2000" b="1" dirty="0">
                        <a:latin typeface="Bookman Old Style" pitchFamily="18" charset="0"/>
                      </a:endParaRPr>
                    </a:p>
                  </a:txBody>
                  <a:tcPr/>
                </a:tc>
                <a:tc>
                  <a:txBody>
                    <a:bodyPr/>
                    <a:lstStyle/>
                    <a:p>
                      <a:pPr algn="ctr"/>
                      <a:r>
                        <a:rPr kumimoji="0" lang="en-US" sz="2000" b="1" kern="1200" dirty="0" smtClean="0">
                          <a:solidFill>
                            <a:schemeClr val="dk1"/>
                          </a:solidFill>
                          <a:latin typeface="Bookman Old Style" pitchFamily="18" charset="0"/>
                          <a:ea typeface="+mn-ea"/>
                          <a:cs typeface="+mn-cs"/>
                        </a:rPr>
                        <a:t>907</a:t>
                      </a:r>
                    </a:p>
                  </a:txBody>
                  <a:tcPr/>
                </a:tc>
              </a:tr>
              <a:tr h="582516">
                <a:tc>
                  <a:txBody>
                    <a:bodyPr/>
                    <a:lstStyle/>
                    <a:p>
                      <a:r>
                        <a:rPr lang="en-US" sz="2000" b="1" dirty="0" smtClean="0">
                          <a:latin typeface="Bookman Old Style" pitchFamily="18" charset="0"/>
                        </a:rPr>
                        <a:t>Silver Jewellery Workers</a:t>
                      </a:r>
                      <a:endParaRPr lang="en-US" sz="2000" b="1" dirty="0">
                        <a:latin typeface="Bookman Old Style" pitchFamily="18" charset="0"/>
                      </a:endParaRPr>
                    </a:p>
                  </a:txBody>
                  <a:tcPr/>
                </a:tc>
                <a:tc>
                  <a:txBody>
                    <a:bodyPr/>
                    <a:lstStyle/>
                    <a:p>
                      <a:pPr algn="ctr"/>
                      <a:r>
                        <a:rPr kumimoji="0" lang="en-US" sz="2000" b="1" kern="1200" dirty="0" smtClean="0">
                          <a:solidFill>
                            <a:schemeClr val="dk1"/>
                          </a:solidFill>
                          <a:latin typeface="Bookman Old Style" pitchFamily="18" charset="0"/>
                          <a:ea typeface="+mn-ea"/>
                          <a:cs typeface="+mn-cs"/>
                        </a:rPr>
                        <a:t>294</a:t>
                      </a:r>
                    </a:p>
                  </a:txBody>
                  <a:tcPr/>
                </a:tc>
              </a:tr>
              <a:tr h="504849">
                <a:tc>
                  <a:txBody>
                    <a:bodyPr/>
                    <a:lstStyle/>
                    <a:p>
                      <a:pPr marL="0" algn="l" rtl="0" eaLnBrk="1" latinLnBrk="0" hangingPunct="1"/>
                      <a:r>
                        <a:rPr kumimoji="0" lang="en-US" sz="2000" b="1" kern="1200" dirty="0" smtClean="0">
                          <a:solidFill>
                            <a:schemeClr val="dk1"/>
                          </a:solidFill>
                          <a:latin typeface="Bookman Old Style" pitchFamily="18" charset="0"/>
                          <a:ea typeface="+mn-ea"/>
                          <a:cs typeface="+mn-cs"/>
                        </a:rPr>
                        <a:t>Spray Painters</a:t>
                      </a:r>
                    </a:p>
                  </a:txBody>
                  <a:tcPr/>
                </a:tc>
                <a:tc>
                  <a:txBody>
                    <a:bodyPr/>
                    <a:lstStyle/>
                    <a:p>
                      <a:pPr marL="0" algn="ctr" rtl="0" eaLnBrk="1" latinLnBrk="0" hangingPunct="1"/>
                      <a:r>
                        <a:rPr kumimoji="0" lang="en-US" sz="2000" b="1" kern="1200" dirty="0" smtClean="0">
                          <a:solidFill>
                            <a:schemeClr val="dk1"/>
                          </a:solidFill>
                          <a:latin typeface="Bookman Old Style" pitchFamily="18" charset="0"/>
                          <a:ea typeface="+mn-ea"/>
                          <a:cs typeface="+mn-cs"/>
                        </a:rPr>
                        <a:t>305</a:t>
                      </a:r>
                    </a:p>
                  </a:txBody>
                  <a:tcPr/>
                </a:tc>
              </a:tr>
              <a:tr h="504849">
                <a:tc>
                  <a:txBody>
                    <a:bodyPr/>
                    <a:lstStyle/>
                    <a:p>
                      <a:pPr marL="0" algn="l" rtl="0" eaLnBrk="1" latinLnBrk="0" hangingPunct="1"/>
                      <a:r>
                        <a:rPr kumimoji="0" lang="en-US" sz="2000" b="1" kern="1200" dirty="0" smtClean="0">
                          <a:solidFill>
                            <a:schemeClr val="dk1"/>
                          </a:solidFill>
                          <a:latin typeface="Bookman Old Style" pitchFamily="18" charset="0"/>
                          <a:ea typeface="+mn-ea"/>
                          <a:cs typeface="+mn-cs"/>
                        </a:rPr>
                        <a:t>School</a:t>
                      </a:r>
                      <a:r>
                        <a:rPr kumimoji="0" lang="en-US" sz="2000" b="1" kern="1200" baseline="0" dirty="0" smtClean="0">
                          <a:solidFill>
                            <a:schemeClr val="dk1"/>
                          </a:solidFill>
                          <a:latin typeface="Bookman Old Style" pitchFamily="18" charset="0"/>
                          <a:ea typeface="+mn-ea"/>
                          <a:cs typeface="+mn-cs"/>
                        </a:rPr>
                        <a:t> Children</a:t>
                      </a:r>
                      <a:endParaRPr kumimoji="0" lang="en-US" sz="2000" b="1" kern="1200" dirty="0" smtClean="0">
                        <a:solidFill>
                          <a:schemeClr val="dk1"/>
                        </a:solidFill>
                        <a:latin typeface="Bookman Old Style" pitchFamily="18" charset="0"/>
                        <a:ea typeface="+mn-ea"/>
                        <a:cs typeface="+mn-cs"/>
                      </a:endParaRPr>
                    </a:p>
                  </a:txBody>
                  <a:tcPr/>
                </a:tc>
                <a:tc>
                  <a:txBody>
                    <a:bodyPr/>
                    <a:lstStyle/>
                    <a:p>
                      <a:pPr marL="0" algn="ctr" rtl="0" eaLnBrk="1" latinLnBrk="0" hangingPunct="1"/>
                      <a:r>
                        <a:rPr kumimoji="0" lang="en-US" sz="2000" b="1" kern="1200" dirty="0" smtClean="0">
                          <a:solidFill>
                            <a:schemeClr val="dk1"/>
                          </a:solidFill>
                          <a:latin typeface="Bookman Old Style" pitchFamily="18" charset="0"/>
                          <a:ea typeface="+mn-ea"/>
                          <a:cs typeface="+mn-cs"/>
                        </a:rPr>
                        <a:t>208</a:t>
                      </a:r>
                    </a:p>
                  </a:txBody>
                  <a:tcPr/>
                </a:tc>
              </a:tr>
              <a:tr h="504849">
                <a:tc>
                  <a:txBody>
                    <a:bodyPr/>
                    <a:lstStyle/>
                    <a:p>
                      <a:pPr marL="0" algn="l" rtl="0" eaLnBrk="1" latinLnBrk="0" hangingPunct="1"/>
                      <a:r>
                        <a:rPr kumimoji="0" lang="en-US" sz="2000" b="1" kern="1200" dirty="0" smtClean="0">
                          <a:solidFill>
                            <a:schemeClr val="dk1"/>
                          </a:solidFill>
                          <a:latin typeface="Bookman Old Style" pitchFamily="18" charset="0"/>
                          <a:ea typeface="+mn-ea"/>
                          <a:cs typeface="+mn-cs"/>
                        </a:rPr>
                        <a:t>Neurological Disorder Children</a:t>
                      </a:r>
                    </a:p>
                  </a:txBody>
                  <a:tcPr/>
                </a:tc>
                <a:tc>
                  <a:txBody>
                    <a:bodyPr/>
                    <a:lstStyle/>
                    <a:p>
                      <a:pPr marL="0" algn="ctr" rtl="0" eaLnBrk="1" latinLnBrk="0" hangingPunct="1"/>
                      <a:r>
                        <a:rPr kumimoji="0" lang="en-US" sz="2000" b="1" kern="1200" dirty="0" smtClean="0">
                          <a:solidFill>
                            <a:schemeClr val="dk1"/>
                          </a:solidFill>
                          <a:latin typeface="Bookman Old Style" pitchFamily="18" charset="0"/>
                          <a:ea typeface="+mn-ea"/>
                          <a:cs typeface="+mn-cs"/>
                        </a:rPr>
                        <a:t>035</a:t>
                      </a:r>
                    </a:p>
                  </a:txBody>
                  <a:tcPr/>
                </a:tc>
              </a:tr>
              <a:tr h="524266">
                <a:tc>
                  <a:txBody>
                    <a:bodyPr/>
                    <a:lstStyle/>
                    <a:p>
                      <a:pPr algn="l"/>
                      <a:r>
                        <a:rPr kumimoji="0" lang="en-US" sz="2000" b="1" kern="1200" dirty="0" smtClean="0">
                          <a:solidFill>
                            <a:schemeClr val="dk1"/>
                          </a:solidFill>
                          <a:latin typeface="Bookman Old Style" pitchFamily="18" charset="0"/>
                          <a:ea typeface="+mn-ea"/>
                          <a:cs typeface="+mn-cs"/>
                        </a:rPr>
                        <a:t>Healthy Adult Female</a:t>
                      </a:r>
                    </a:p>
                  </a:txBody>
                  <a:tcPr/>
                </a:tc>
                <a:tc>
                  <a:txBody>
                    <a:bodyPr/>
                    <a:lstStyle/>
                    <a:p>
                      <a:pPr algn="ctr"/>
                      <a:r>
                        <a:rPr kumimoji="0" lang="en-US" sz="2000" b="1" kern="1200" dirty="0" smtClean="0">
                          <a:solidFill>
                            <a:schemeClr val="dk1"/>
                          </a:solidFill>
                          <a:latin typeface="Bookman Old Style" pitchFamily="18" charset="0"/>
                          <a:ea typeface="+mn-ea"/>
                          <a:cs typeface="+mn-cs"/>
                        </a:rPr>
                        <a:t>100</a:t>
                      </a:r>
                    </a:p>
                  </a:txBody>
                  <a:tcPr/>
                </a:tc>
              </a:tr>
              <a:tr h="504849">
                <a:tc>
                  <a:txBody>
                    <a:bodyPr/>
                    <a:lstStyle/>
                    <a:p>
                      <a:pPr marL="0" algn="l" rtl="0" eaLnBrk="1" latinLnBrk="0" hangingPunct="1"/>
                      <a:r>
                        <a:rPr kumimoji="0" lang="en-US" sz="2000" b="1" kern="1200" dirty="0" smtClean="0">
                          <a:solidFill>
                            <a:schemeClr val="dk1"/>
                          </a:solidFill>
                          <a:latin typeface="Bookman Old Style" pitchFamily="18" charset="0"/>
                          <a:ea typeface="+mn-ea"/>
                          <a:cs typeface="+mn-cs"/>
                        </a:rPr>
                        <a:t>Healthy Adult</a:t>
                      </a:r>
                      <a:r>
                        <a:rPr kumimoji="0" lang="en-US" sz="2000" b="1" kern="1200" baseline="0" dirty="0" smtClean="0">
                          <a:solidFill>
                            <a:schemeClr val="dk1"/>
                          </a:solidFill>
                          <a:latin typeface="Bookman Old Style" pitchFamily="18" charset="0"/>
                          <a:ea typeface="+mn-ea"/>
                          <a:cs typeface="+mn-cs"/>
                        </a:rPr>
                        <a:t> Male</a:t>
                      </a:r>
                      <a:endParaRPr kumimoji="0" lang="en-US" sz="2000" b="1" kern="1200" dirty="0" smtClean="0">
                        <a:solidFill>
                          <a:schemeClr val="dk1"/>
                        </a:solidFill>
                        <a:latin typeface="Bookman Old Style" pitchFamily="18" charset="0"/>
                        <a:ea typeface="+mn-ea"/>
                        <a:cs typeface="+mn-cs"/>
                      </a:endParaRPr>
                    </a:p>
                  </a:txBody>
                  <a:tcPr/>
                </a:tc>
                <a:tc>
                  <a:txBody>
                    <a:bodyPr/>
                    <a:lstStyle/>
                    <a:p>
                      <a:pPr marL="0" algn="ctr" rtl="0" eaLnBrk="1" latinLnBrk="0" hangingPunct="1"/>
                      <a:r>
                        <a:rPr kumimoji="0" lang="en-US" sz="2000" b="1" kern="1200" dirty="0" smtClean="0">
                          <a:solidFill>
                            <a:schemeClr val="dk1"/>
                          </a:solidFill>
                          <a:latin typeface="Bookman Old Style" pitchFamily="18" charset="0"/>
                          <a:ea typeface="+mn-ea"/>
                          <a:cs typeface="+mn-cs"/>
                        </a:rPr>
                        <a:t>187</a:t>
                      </a:r>
                    </a:p>
                  </a:txBody>
                  <a:tcPr/>
                </a:tc>
              </a:tr>
              <a:tr h="769940">
                <a:tc>
                  <a:txBody>
                    <a:bodyPr/>
                    <a:lstStyle/>
                    <a:p>
                      <a:pPr marL="0" algn="l" rtl="0" eaLnBrk="1" latinLnBrk="0" hangingPunct="1"/>
                      <a:r>
                        <a:rPr kumimoji="0" lang="en-US" sz="2000" b="1" kern="1200" dirty="0" smtClean="0">
                          <a:solidFill>
                            <a:srgbClr val="FF0000"/>
                          </a:solidFill>
                          <a:latin typeface="Bookman Old Style" pitchFamily="18" charset="0"/>
                          <a:ea typeface="+mn-ea"/>
                          <a:cs typeface="+mn-cs"/>
                        </a:rPr>
                        <a:t>Total Blood Lead Samples</a:t>
                      </a:r>
                    </a:p>
                  </a:txBody>
                  <a:tcPr/>
                </a:tc>
                <a:tc>
                  <a:txBody>
                    <a:bodyPr/>
                    <a:lstStyle/>
                    <a:p>
                      <a:pPr marL="0" algn="ctr" rtl="0" eaLnBrk="1" latinLnBrk="0" hangingPunct="1"/>
                      <a:r>
                        <a:rPr kumimoji="0" lang="en-US" sz="2000" b="1" kern="1200" dirty="0" smtClean="0">
                          <a:solidFill>
                            <a:srgbClr val="FF0000"/>
                          </a:solidFill>
                          <a:latin typeface="Bookman Old Style" pitchFamily="18" charset="0"/>
                          <a:ea typeface="+mn-ea"/>
                          <a:cs typeface="+mn-cs"/>
                        </a:rPr>
                        <a:t>2036</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nvGraphicFramePr>
        <p:xfrm>
          <a:off x="0" y="0"/>
          <a:ext cx="9144000" cy="6989671"/>
        </p:xfrm>
        <a:graphic>
          <a:graphicData uri="http://schemas.openxmlformats.org/drawingml/2006/table">
            <a:tbl>
              <a:tblPr firstRow="1" bandRow="1">
                <a:tableStyleId>{5C22544A-7EE6-4342-B048-85BDC9FD1C3A}</a:tableStyleId>
              </a:tblPr>
              <a:tblGrid>
                <a:gridCol w="914400"/>
                <a:gridCol w="2590800"/>
                <a:gridCol w="3048000"/>
                <a:gridCol w="2590800"/>
              </a:tblGrid>
              <a:tr h="5334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6951">
                <a:tc>
                  <a:txBody>
                    <a:bodyPr/>
                    <a:lstStyle/>
                    <a:p>
                      <a:pPr algn="ctr"/>
                      <a:r>
                        <a:rPr lang="en-US" sz="2400" b="1" dirty="0" smtClean="0">
                          <a:latin typeface="Bookman Old Style" pitchFamily="18" charset="0"/>
                        </a:rPr>
                        <a:t>No.</a:t>
                      </a:r>
                      <a:endParaRPr lang="en-US" sz="2400" b="1" dirty="0">
                        <a:latin typeface="Bookman Old Style" pitchFamily="18" charset="0"/>
                      </a:endParaRPr>
                    </a:p>
                  </a:txBody>
                  <a:tcPr>
                    <a:solidFill>
                      <a:schemeClr val="accent4">
                        <a:lumMod val="40000"/>
                        <a:lumOff val="60000"/>
                      </a:schemeClr>
                    </a:solidFill>
                  </a:tcPr>
                </a:tc>
                <a:tc>
                  <a:txBody>
                    <a:bodyPr/>
                    <a:lstStyle/>
                    <a:p>
                      <a:pPr algn="ctr"/>
                      <a:r>
                        <a:rPr lang="en-US" sz="2400" b="1" dirty="0" smtClean="0">
                          <a:latin typeface="Bookman Old Style" pitchFamily="18" charset="0"/>
                        </a:rPr>
                        <a:t>Authors Name</a:t>
                      </a:r>
                      <a:endParaRPr lang="en-US" sz="2400" b="1" dirty="0">
                        <a:latin typeface="Bookman Old Style" pitchFamily="18" charset="0"/>
                      </a:endParaRPr>
                    </a:p>
                  </a:txBody>
                  <a:tcPr>
                    <a:solidFill>
                      <a:schemeClr val="accent4">
                        <a:lumMod val="40000"/>
                        <a:lumOff val="60000"/>
                      </a:schemeClr>
                    </a:solidFill>
                  </a:tcPr>
                </a:tc>
                <a:tc>
                  <a:txBody>
                    <a:bodyPr/>
                    <a:lstStyle/>
                    <a:p>
                      <a:pPr algn="ctr"/>
                      <a:r>
                        <a:rPr lang="en-US" sz="2400" b="1" dirty="0" smtClean="0">
                          <a:latin typeface="Bookman Old Style" pitchFamily="18" charset="0"/>
                        </a:rPr>
                        <a:t>Title</a:t>
                      </a:r>
                      <a:r>
                        <a:rPr lang="en-US" sz="2400" b="1" baseline="0" dirty="0" smtClean="0">
                          <a:latin typeface="Bookman Old Style" pitchFamily="18" charset="0"/>
                        </a:rPr>
                        <a:t> </a:t>
                      </a:r>
                      <a:endParaRPr lang="en-US" sz="2400" b="1" dirty="0">
                        <a:latin typeface="Bookman Old Style" pitchFamily="18" charset="0"/>
                      </a:endParaRPr>
                    </a:p>
                  </a:txBody>
                  <a:tcPr>
                    <a:solidFill>
                      <a:schemeClr val="accent4">
                        <a:lumMod val="40000"/>
                        <a:lumOff val="60000"/>
                      </a:schemeClr>
                    </a:solidFill>
                  </a:tcPr>
                </a:tc>
                <a:tc>
                  <a:txBody>
                    <a:bodyPr/>
                    <a:lstStyle/>
                    <a:p>
                      <a:pPr algn="ctr"/>
                      <a:r>
                        <a:rPr lang="en-US" sz="2400" b="1" dirty="0" smtClean="0">
                          <a:latin typeface="Bookman Old Style" pitchFamily="18" charset="0"/>
                        </a:rPr>
                        <a:t>Journal Name</a:t>
                      </a:r>
                      <a:endParaRPr lang="en-US" sz="2400" b="1" dirty="0">
                        <a:latin typeface="Bookman Old Style" pitchFamily="18" charset="0"/>
                      </a:endParaRPr>
                    </a:p>
                  </a:txBody>
                  <a:tcPr>
                    <a:solidFill>
                      <a:schemeClr val="accent4">
                        <a:lumMod val="40000"/>
                        <a:lumOff val="60000"/>
                      </a:schemeClr>
                    </a:solidFill>
                  </a:tcPr>
                </a:tc>
              </a:tr>
              <a:tr h="2962049">
                <a:tc>
                  <a:txBody>
                    <a:bodyPr/>
                    <a:lstStyle/>
                    <a:p>
                      <a:pPr algn="ctr"/>
                      <a:r>
                        <a:rPr lang="en-US" sz="1800" b="1" dirty="0" smtClean="0">
                          <a:latin typeface="Bookman Old Style" pitchFamily="18" charset="0"/>
                        </a:rPr>
                        <a:t>1</a:t>
                      </a:r>
                      <a:endParaRPr lang="en-US" sz="1800" b="1" dirty="0">
                        <a:latin typeface="Bookman Old Style" pitchFamily="18" charset="0"/>
                      </a:endParaRPr>
                    </a:p>
                  </a:txBody>
                  <a:tcPr/>
                </a:tc>
                <a:tc>
                  <a:txBody>
                    <a:bodyPr/>
                    <a:lstStyle/>
                    <a:p>
                      <a:pPr algn="l">
                        <a:lnSpc>
                          <a:spcPct val="150000"/>
                        </a:lnSpc>
                      </a:pPr>
                      <a:r>
                        <a:rPr lang="en-US" sz="1800" b="1" dirty="0" err="1" smtClean="0">
                          <a:latin typeface="Bookman Old Style" pitchFamily="18" charset="0"/>
                        </a:rPr>
                        <a:t>Shilpa</a:t>
                      </a:r>
                      <a:r>
                        <a:rPr lang="en-US" sz="1800" b="1" dirty="0" smtClean="0">
                          <a:latin typeface="Bookman Old Style" pitchFamily="18" charset="0"/>
                        </a:rPr>
                        <a:t> A. </a:t>
                      </a:r>
                      <a:r>
                        <a:rPr lang="en-US" sz="1800" b="1" dirty="0" err="1" smtClean="0">
                          <a:latin typeface="Bookman Old Style" pitchFamily="18" charset="0"/>
                        </a:rPr>
                        <a:t>Pratinidhi</a:t>
                      </a:r>
                      <a:r>
                        <a:rPr lang="en-US" sz="1800" b="1" dirty="0" smtClean="0">
                          <a:latin typeface="Bookman Old Style" pitchFamily="18" charset="0"/>
                        </a:rPr>
                        <a:t>, </a:t>
                      </a:r>
                      <a:r>
                        <a:rPr lang="en-US" sz="1800" b="1" dirty="0" err="1" smtClean="0">
                          <a:latin typeface="Bookman Old Style" pitchFamily="18" charset="0"/>
                        </a:rPr>
                        <a:t>Arun</a:t>
                      </a:r>
                      <a:r>
                        <a:rPr lang="en-US" sz="1800" b="1" dirty="0" smtClean="0">
                          <a:latin typeface="Bookman Old Style" pitchFamily="18" charset="0"/>
                        </a:rPr>
                        <a:t> J. </a:t>
                      </a:r>
                      <a:r>
                        <a:rPr lang="en-US" sz="1800" b="1" dirty="0" err="1" smtClean="0">
                          <a:latin typeface="Bookman Old Style" pitchFamily="18" charset="0"/>
                        </a:rPr>
                        <a:t>Patil</a:t>
                      </a:r>
                      <a:r>
                        <a:rPr lang="en-US" sz="1800" b="1" dirty="0" smtClean="0">
                          <a:latin typeface="Bookman Old Style" pitchFamily="18" charset="0"/>
                        </a:rPr>
                        <a:t>, </a:t>
                      </a:r>
                      <a:r>
                        <a:rPr lang="en-US" sz="1800" b="1" dirty="0" err="1" smtClean="0">
                          <a:latin typeface="Bookman Old Style" pitchFamily="18" charset="0"/>
                        </a:rPr>
                        <a:t>Manaskumar</a:t>
                      </a:r>
                      <a:r>
                        <a:rPr lang="en-US" sz="1800" b="1" dirty="0" smtClean="0">
                          <a:latin typeface="Bookman Old Style" pitchFamily="18" charset="0"/>
                        </a:rPr>
                        <a:t> </a:t>
                      </a:r>
                      <a:r>
                        <a:rPr lang="en-US" sz="1800" b="1" dirty="0" err="1" smtClean="0">
                          <a:latin typeface="Bookman Old Style" pitchFamily="18" charset="0"/>
                        </a:rPr>
                        <a:t>Behera</a:t>
                      </a:r>
                      <a:r>
                        <a:rPr lang="en-US" sz="1800" b="1" dirty="0" smtClean="0">
                          <a:latin typeface="Bookman Old Style" pitchFamily="18" charset="0"/>
                        </a:rPr>
                        <a:t>, Maya </a:t>
                      </a:r>
                      <a:r>
                        <a:rPr lang="en-US" sz="1800" b="1" dirty="0" err="1" smtClean="0">
                          <a:latin typeface="Bookman Old Style" pitchFamily="18" charset="0"/>
                        </a:rPr>
                        <a:t>Patil</a:t>
                      </a:r>
                      <a:r>
                        <a:rPr lang="en-US" sz="1800" b="1" dirty="0" smtClean="0">
                          <a:latin typeface="Bookman Old Style" pitchFamily="18" charset="0"/>
                        </a:rPr>
                        <a:t>, </a:t>
                      </a:r>
                      <a:r>
                        <a:rPr lang="en-US" sz="1800" b="1" dirty="0" err="1" smtClean="0">
                          <a:latin typeface="Bookman Old Style" pitchFamily="18" charset="0"/>
                        </a:rPr>
                        <a:t>Dnyaneshwari</a:t>
                      </a:r>
                      <a:r>
                        <a:rPr lang="en-US" sz="1800" b="1" dirty="0" smtClean="0">
                          <a:latin typeface="Bookman Old Style" pitchFamily="18" charset="0"/>
                        </a:rPr>
                        <a:t> P. </a:t>
                      </a:r>
                      <a:r>
                        <a:rPr lang="en-US" sz="1800" b="1" dirty="0" err="1" smtClean="0">
                          <a:latin typeface="Bookman Old Style" pitchFamily="18" charset="0"/>
                        </a:rPr>
                        <a:t>Ghadage</a:t>
                      </a:r>
                      <a:r>
                        <a:rPr lang="en-US" sz="1800" b="1" dirty="0" smtClean="0">
                          <a:latin typeface="Bookman Old Style" pitchFamily="18" charset="0"/>
                        </a:rPr>
                        <a:t>, </a:t>
                      </a:r>
                      <a:r>
                        <a:rPr lang="en-US" sz="1800" b="1" dirty="0" err="1" smtClean="0">
                          <a:latin typeface="Bookman Old Style" pitchFamily="18" charset="0"/>
                        </a:rPr>
                        <a:t>Asha</a:t>
                      </a:r>
                      <a:r>
                        <a:rPr lang="en-US" sz="1800" b="1" dirty="0" smtClean="0">
                          <a:latin typeface="Bookman Old Style" pitchFamily="18" charset="0"/>
                        </a:rPr>
                        <a:t> K. </a:t>
                      </a:r>
                      <a:r>
                        <a:rPr lang="en-US" sz="1800" b="1" dirty="0" err="1" smtClean="0">
                          <a:latin typeface="Bookman Old Style" pitchFamily="18" charset="0"/>
                        </a:rPr>
                        <a:t>Pratinidhi</a:t>
                      </a:r>
                      <a:endParaRPr lang="en-US" sz="1800" dirty="0">
                        <a:latin typeface="Bookman Old Style" pitchFamily="18" charset="0"/>
                      </a:endParaRPr>
                    </a:p>
                  </a:txBody>
                  <a:tcPr/>
                </a:tc>
                <a:tc>
                  <a:txBody>
                    <a:bodyPr/>
                    <a:lstStyle/>
                    <a:p>
                      <a:pPr algn="l">
                        <a:lnSpc>
                          <a:spcPct val="150000"/>
                        </a:lnSpc>
                      </a:pPr>
                      <a:r>
                        <a:rPr kumimoji="0" lang="en-US" sz="1800" b="1" kern="1200" dirty="0" smtClean="0">
                          <a:solidFill>
                            <a:schemeClr val="dk1"/>
                          </a:solidFill>
                          <a:latin typeface="Bookman Old Style" pitchFamily="18" charset="0"/>
                          <a:ea typeface="+mn-ea"/>
                          <a:cs typeface="+mn-cs"/>
                        </a:rPr>
                        <a:t>Effects of blood lead level on biochemical and</a:t>
                      </a:r>
                      <a:r>
                        <a:rPr kumimoji="0" lang="en-US" sz="1800" b="1" kern="1200" baseline="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haematological</a:t>
                      </a:r>
                      <a:r>
                        <a:rPr kumimoji="0" lang="en-US" sz="1800" b="1" kern="1200" dirty="0" smtClean="0">
                          <a:solidFill>
                            <a:schemeClr val="dk1"/>
                          </a:solidFill>
                          <a:latin typeface="Bookman Old Style" pitchFamily="18" charset="0"/>
                          <a:ea typeface="+mn-ea"/>
                          <a:cs typeface="+mn-cs"/>
                        </a:rPr>
                        <a:t> parameters in children with neurological disease of western Maharashtra, India</a:t>
                      </a:r>
                    </a:p>
                  </a:txBody>
                  <a:tcPr/>
                </a:tc>
                <a:tc>
                  <a:txBody>
                    <a:bodyPr/>
                    <a:lstStyle/>
                    <a:p>
                      <a:pPr algn="l">
                        <a:lnSpc>
                          <a:spcPct val="150000"/>
                        </a:lnSpc>
                      </a:pPr>
                      <a:r>
                        <a:rPr kumimoji="0" lang="en-US" sz="1800" b="1" kern="1200" dirty="0" smtClean="0">
                          <a:solidFill>
                            <a:schemeClr val="dk1"/>
                          </a:solidFill>
                          <a:latin typeface="Bookman Old Style" pitchFamily="18" charset="0"/>
                          <a:ea typeface="+mn-ea"/>
                          <a:cs typeface="+mn-cs"/>
                        </a:rPr>
                        <a:t>J. Basic Clinical Physiology  Pharmacology </a:t>
                      </a:r>
                      <a:r>
                        <a:rPr kumimoji="0" lang="en-US" sz="1800" b="1" kern="1200" dirty="0" err="1" smtClean="0">
                          <a:solidFill>
                            <a:schemeClr val="dk1"/>
                          </a:solidFill>
                          <a:latin typeface="Bookman Old Style" pitchFamily="18" charset="0"/>
                          <a:ea typeface="+mn-ea"/>
                          <a:cs typeface="+mn-cs"/>
                        </a:rPr>
                        <a:t>NovNovember</a:t>
                      </a:r>
                      <a:r>
                        <a:rPr kumimoji="0" lang="en-US" sz="1800" b="1" kern="1200" dirty="0" smtClean="0">
                          <a:solidFill>
                            <a:schemeClr val="dk1"/>
                          </a:solidFill>
                          <a:latin typeface="Bookman Old Style" pitchFamily="18" charset="0"/>
                          <a:ea typeface="+mn-ea"/>
                          <a:cs typeface="+mn-cs"/>
                        </a:rPr>
                        <a:t> 2013, Volume 25, Issue</a:t>
                      </a:r>
                      <a:r>
                        <a:rPr kumimoji="0" lang="en-US" sz="1800" b="1" kern="1200" baseline="0" dirty="0" smtClean="0">
                          <a:solidFill>
                            <a:schemeClr val="dk1"/>
                          </a:solidFill>
                          <a:latin typeface="Bookman Old Style" pitchFamily="18" charset="0"/>
                          <a:ea typeface="+mn-ea"/>
                          <a:cs typeface="+mn-cs"/>
                        </a:rPr>
                        <a:t> </a:t>
                      </a:r>
                      <a:r>
                        <a:rPr kumimoji="0" lang="en-US" sz="1800" b="1" kern="1200" dirty="0" smtClean="0">
                          <a:solidFill>
                            <a:schemeClr val="dk1"/>
                          </a:solidFill>
                          <a:latin typeface="Bookman Old Style" pitchFamily="18" charset="0"/>
                          <a:ea typeface="+mn-ea"/>
                          <a:cs typeface="+mn-cs"/>
                        </a:rPr>
                        <a:t>2, Page 229-233, </a:t>
                      </a:r>
                    </a:p>
                    <a:p>
                      <a:pPr algn="l">
                        <a:lnSpc>
                          <a:spcPct val="150000"/>
                        </a:lnSpc>
                      </a:pPr>
                      <a:r>
                        <a:rPr kumimoji="0" lang="en-US" sz="1800" b="1" kern="1200" dirty="0" smtClean="0">
                          <a:solidFill>
                            <a:schemeClr val="dk1"/>
                          </a:solidFill>
                          <a:latin typeface="Bookman Old Style" pitchFamily="18" charset="0"/>
                          <a:ea typeface="+mn-ea"/>
                          <a:cs typeface="+mn-cs"/>
                        </a:rPr>
                        <a:t>(</a:t>
                      </a:r>
                      <a:r>
                        <a:rPr kumimoji="0" lang="en-US" sz="1800" b="1" kern="1200" dirty="0" err="1" smtClean="0">
                          <a:solidFill>
                            <a:schemeClr val="dk1"/>
                          </a:solidFill>
                          <a:latin typeface="Bookman Old Style" pitchFamily="18" charset="0"/>
                          <a:ea typeface="+mn-ea"/>
                          <a:cs typeface="+mn-cs"/>
                        </a:rPr>
                        <a:t>PubMed</a:t>
                      </a:r>
                      <a:r>
                        <a:rPr kumimoji="0" lang="en-US" sz="1800" b="1" kern="1200" dirty="0" smtClean="0">
                          <a:solidFill>
                            <a:schemeClr val="dk1"/>
                          </a:solidFill>
                          <a:latin typeface="Bookman Old Style" pitchFamily="18" charset="0"/>
                          <a:ea typeface="+mn-ea"/>
                          <a:cs typeface="+mn-cs"/>
                        </a:rPr>
                        <a:t>, Scopus)</a:t>
                      </a:r>
                    </a:p>
                  </a:txBody>
                  <a:tcPr/>
                </a:tc>
              </a:tr>
              <a:tr h="2820932">
                <a:tc>
                  <a:txBody>
                    <a:bodyPr/>
                    <a:lstStyle/>
                    <a:p>
                      <a:pPr marL="0" algn="ctr" rtl="0" eaLnBrk="1" latinLnBrk="0" hangingPunct="1"/>
                      <a:r>
                        <a:rPr kumimoji="0" lang="en-US" sz="1800" b="1" kern="1200" dirty="0" smtClean="0">
                          <a:solidFill>
                            <a:schemeClr val="dk1"/>
                          </a:solidFill>
                          <a:latin typeface="Bookman Old Style" pitchFamily="18" charset="0"/>
                          <a:ea typeface="+mn-ea"/>
                          <a:cs typeface="+mn-cs"/>
                        </a:rPr>
                        <a:t>2</a:t>
                      </a:r>
                    </a:p>
                  </a:txBody>
                  <a:tcPr/>
                </a:tc>
                <a:tc>
                  <a:txBody>
                    <a:bodyPr/>
                    <a:lstStyle/>
                    <a:p>
                      <a:pPr marL="0" algn="l" rtl="0" eaLnBrk="1" latinLnBrk="0" hangingPunct="1">
                        <a:lnSpc>
                          <a:spcPct val="150000"/>
                        </a:lnSpc>
                      </a:pPr>
                      <a:r>
                        <a:rPr kumimoji="0" lang="en-IN" sz="1600" b="1" kern="1200" dirty="0" smtClean="0">
                          <a:solidFill>
                            <a:schemeClr val="dk1"/>
                          </a:solidFill>
                          <a:latin typeface="Bookman Old Style" pitchFamily="18" charset="0"/>
                          <a:ea typeface="+mn-ea"/>
                          <a:cs typeface="+mn-cs"/>
                        </a:rPr>
                        <a:t>Mrs. </a:t>
                      </a:r>
                      <a:r>
                        <a:rPr kumimoji="0" lang="en-IN" sz="1600" b="1" kern="1200" dirty="0" err="1" smtClean="0">
                          <a:solidFill>
                            <a:schemeClr val="dk1"/>
                          </a:solidFill>
                          <a:latin typeface="Bookman Old Style" pitchFamily="18" charset="0"/>
                          <a:ea typeface="+mn-ea"/>
                          <a:cs typeface="+mn-cs"/>
                        </a:rPr>
                        <a:t>Mandakini</a:t>
                      </a:r>
                      <a:r>
                        <a:rPr kumimoji="0" lang="en-IN" sz="1600" b="1" kern="1200" dirty="0" smtClean="0">
                          <a:solidFill>
                            <a:schemeClr val="dk1"/>
                          </a:solidFill>
                          <a:latin typeface="Bookman Old Style" pitchFamily="18" charset="0"/>
                          <a:ea typeface="+mn-ea"/>
                          <a:cs typeface="+mn-cs"/>
                        </a:rPr>
                        <a:t> </a:t>
                      </a:r>
                      <a:r>
                        <a:rPr kumimoji="0" lang="en-IN" sz="1600" b="1" kern="1200" dirty="0" err="1" smtClean="0">
                          <a:solidFill>
                            <a:schemeClr val="dk1"/>
                          </a:solidFill>
                          <a:latin typeface="Bookman Old Style" pitchFamily="18" charset="0"/>
                          <a:ea typeface="+mn-ea"/>
                          <a:cs typeface="+mn-cs"/>
                        </a:rPr>
                        <a:t>Kshirsagar</a:t>
                      </a:r>
                      <a:r>
                        <a:rPr kumimoji="0" lang="en-IN" sz="1600" b="1" kern="1200" dirty="0" smtClean="0">
                          <a:solidFill>
                            <a:schemeClr val="dk1"/>
                          </a:solidFill>
                          <a:latin typeface="Bookman Old Style" pitchFamily="18" charset="0"/>
                          <a:ea typeface="+mn-ea"/>
                          <a:cs typeface="+mn-cs"/>
                        </a:rPr>
                        <a:t>, </a:t>
                      </a:r>
                    </a:p>
                    <a:p>
                      <a:pPr marL="0" algn="l" rtl="0" eaLnBrk="1" latinLnBrk="0" hangingPunct="1">
                        <a:lnSpc>
                          <a:spcPct val="150000"/>
                        </a:lnSpc>
                      </a:pPr>
                      <a:r>
                        <a:rPr kumimoji="0" lang="en-IN" sz="1600" b="1" kern="1200" dirty="0" smtClean="0">
                          <a:solidFill>
                            <a:schemeClr val="dk1"/>
                          </a:solidFill>
                          <a:latin typeface="Bookman Old Style" pitchFamily="18" charset="0"/>
                          <a:ea typeface="+mn-ea"/>
                          <a:cs typeface="+mn-cs"/>
                        </a:rPr>
                        <a:t>Dr. </a:t>
                      </a:r>
                      <a:r>
                        <a:rPr kumimoji="0" lang="en-IN" sz="1600" b="1" kern="1200" dirty="0" err="1" smtClean="0">
                          <a:solidFill>
                            <a:schemeClr val="dk1"/>
                          </a:solidFill>
                          <a:latin typeface="Bookman Old Style" pitchFamily="18" charset="0"/>
                          <a:ea typeface="+mn-ea"/>
                          <a:cs typeface="+mn-cs"/>
                        </a:rPr>
                        <a:t>Jyotsna</a:t>
                      </a:r>
                      <a:r>
                        <a:rPr kumimoji="0" lang="en-IN" sz="1600" b="1" kern="1200" dirty="0" smtClean="0">
                          <a:solidFill>
                            <a:schemeClr val="dk1"/>
                          </a:solidFill>
                          <a:latin typeface="Bookman Old Style" pitchFamily="18" charset="0"/>
                          <a:ea typeface="+mn-ea"/>
                          <a:cs typeface="+mn-cs"/>
                        </a:rPr>
                        <a:t> </a:t>
                      </a:r>
                      <a:r>
                        <a:rPr kumimoji="0" lang="en-IN" sz="1600" b="1" kern="1200" dirty="0" err="1" smtClean="0">
                          <a:solidFill>
                            <a:schemeClr val="dk1"/>
                          </a:solidFill>
                          <a:latin typeface="Bookman Old Style" pitchFamily="18" charset="0"/>
                          <a:ea typeface="+mn-ea"/>
                          <a:cs typeface="+mn-cs"/>
                        </a:rPr>
                        <a:t>Patil</a:t>
                      </a:r>
                      <a:r>
                        <a:rPr kumimoji="0" lang="en-IN" sz="1600" b="1" kern="1200" dirty="0" smtClean="0">
                          <a:solidFill>
                            <a:schemeClr val="dk1"/>
                          </a:solidFill>
                          <a:latin typeface="Bookman Old Style" pitchFamily="18" charset="0"/>
                          <a:ea typeface="+mn-ea"/>
                          <a:cs typeface="+mn-cs"/>
                        </a:rPr>
                        <a:t>, </a:t>
                      </a:r>
                    </a:p>
                    <a:p>
                      <a:pPr marL="0" algn="l" rtl="0" eaLnBrk="1" latinLnBrk="0" hangingPunct="1">
                        <a:lnSpc>
                          <a:spcPct val="150000"/>
                        </a:lnSpc>
                      </a:pPr>
                      <a:r>
                        <a:rPr kumimoji="0" lang="en-IN" sz="1600" b="1" kern="1200" dirty="0" smtClean="0">
                          <a:solidFill>
                            <a:schemeClr val="dk1"/>
                          </a:solidFill>
                          <a:latin typeface="Bookman Old Style" pitchFamily="18" charset="0"/>
                          <a:ea typeface="+mn-ea"/>
                          <a:cs typeface="+mn-cs"/>
                        </a:rPr>
                        <a:t>Dr. </a:t>
                      </a:r>
                      <a:r>
                        <a:rPr kumimoji="0" lang="en-IN" sz="1600" b="1" kern="1200" dirty="0" err="1" smtClean="0">
                          <a:solidFill>
                            <a:schemeClr val="dk1"/>
                          </a:solidFill>
                          <a:latin typeface="Bookman Old Style" pitchFamily="18" charset="0"/>
                          <a:ea typeface="+mn-ea"/>
                          <a:cs typeface="+mn-cs"/>
                        </a:rPr>
                        <a:t>Arun</a:t>
                      </a:r>
                      <a:r>
                        <a:rPr kumimoji="0" lang="en-IN" sz="1600" b="1" kern="1200" dirty="0" smtClean="0">
                          <a:solidFill>
                            <a:schemeClr val="dk1"/>
                          </a:solidFill>
                          <a:latin typeface="Bookman Old Style" pitchFamily="18" charset="0"/>
                          <a:ea typeface="+mn-ea"/>
                          <a:cs typeface="+mn-cs"/>
                        </a:rPr>
                        <a:t> </a:t>
                      </a:r>
                      <a:r>
                        <a:rPr kumimoji="0" lang="en-IN" sz="1600" b="1" kern="1200" dirty="0" err="1" smtClean="0">
                          <a:solidFill>
                            <a:schemeClr val="dk1"/>
                          </a:solidFill>
                          <a:latin typeface="Bookman Old Style" pitchFamily="18" charset="0"/>
                          <a:ea typeface="+mn-ea"/>
                          <a:cs typeface="+mn-cs"/>
                        </a:rPr>
                        <a:t>Patil</a:t>
                      </a:r>
                      <a:r>
                        <a:rPr kumimoji="0" lang="en-IN" sz="1600" b="1" kern="1200" dirty="0" smtClean="0">
                          <a:solidFill>
                            <a:schemeClr val="dk1"/>
                          </a:solidFill>
                          <a:latin typeface="Bookman Old Style" pitchFamily="18" charset="0"/>
                          <a:ea typeface="+mn-ea"/>
                          <a:cs typeface="+mn-cs"/>
                        </a:rPr>
                        <a:t>, </a:t>
                      </a:r>
                    </a:p>
                    <a:p>
                      <a:pPr marL="0" algn="l" rtl="0" eaLnBrk="1" latinLnBrk="0" hangingPunct="1">
                        <a:lnSpc>
                          <a:spcPct val="150000"/>
                        </a:lnSpc>
                      </a:pPr>
                      <a:r>
                        <a:rPr kumimoji="0" lang="en-IN" sz="1600" b="1" kern="1200" dirty="0" smtClean="0">
                          <a:solidFill>
                            <a:schemeClr val="dk1"/>
                          </a:solidFill>
                          <a:latin typeface="Bookman Old Style" pitchFamily="18" charset="0"/>
                          <a:ea typeface="+mn-ea"/>
                          <a:cs typeface="+mn-cs"/>
                        </a:rPr>
                        <a:t>Mr. </a:t>
                      </a:r>
                      <a:r>
                        <a:rPr kumimoji="0" lang="en-IN" sz="1600" b="1" kern="1200" dirty="0" err="1" smtClean="0">
                          <a:solidFill>
                            <a:schemeClr val="dk1"/>
                          </a:solidFill>
                          <a:latin typeface="Bookman Old Style" pitchFamily="18" charset="0"/>
                          <a:ea typeface="+mn-ea"/>
                          <a:cs typeface="+mn-cs"/>
                        </a:rPr>
                        <a:t>Ganesh</a:t>
                      </a:r>
                      <a:r>
                        <a:rPr kumimoji="0" lang="en-IN" sz="1600" b="1" kern="1200" dirty="0" smtClean="0">
                          <a:solidFill>
                            <a:schemeClr val="dk1"/>
                          </a:solidFill>
                          <a:latin typeface="Bookman Old Style" pitchFamily="18" charset="0"/>
                          <a:ea typeface="+mn-ea"/>
                          <a:cs typeface="+mn-cs"/>
                        </a:rPr>
                        <a:t> </a:t>
                      </a:r>
                      <a:r>
                        <a:rPr kumimoji="0" lang="en-IN" sz="1600" b="1" kern="1200" dirty="0" err="1" smtClean="0">
                          <a:solidFill>
                            <a:schemeClr val="dk1"/>
                          </a:solidFill>
                          <a:latin typeface="Bookman Old Style" pitchFamily="18" charset="0"/>
                          <a:ea typeface="+mn-ea"/>
                          <a:cs typeface="+mn-cs"/>
                        </a:rPr>
                        <a:t>Ghanwat</a:t>
                      </a:r>
                      <a:r>
                        <a:rPr kumimoji="0" lang="en-IN" sz="1600" b="1" kern="1200" dirty="0" smtClean="0">
                          <a:solidFill>
                            <a:schemeClr val="dk1"/>
                          </a:solidFill>
                          <a:latin typeface="Bookman Old Style" pitchFamily="18" charset="0"/>
                          <a:ea typeface="+mn-ea"/>
                          <a:cs typeface="+mn-cs"/>
                        </a:rPr>
                        <a:t>, </a:t>
                      </a:r>
                    </a:p>
                    <a:p>
                      <a:pPr marL="0" algn="l" rtl="0" eaLnBrk="1" latinLnBrk="0" hangingPunct="1">
                        <a:lnSpc>
                          <a:spcPct val="150000"/>
                        </a:lnSpc>
                      </a:pPr>
                      <a:r>
                        <a:rPr kumimoji="0" lang="en-IN" sz="1600" b="1" kern="1200" dirty="0" smtClean="0">
                          <a:solidFill>
                            <a:schemeClr val="dk1"/>
                          </a:solidFill>
                          <a:latin typeface="Bookman Old Style" pitchFamily="18" charset="0"/>
                          <a:ea typeface="+mn-ea"/>
                          <a:cs typeface="+mn-cs"/>
                        </a:rPr>
                        <a:t>Dr. </a:t>
                      </a:r>
                      <a:r>
                        <a:rPr kumimoji="0" lang="en-IN" sz="1600" b="1" kern="1200" dirty="0" err="1" smtClean="0">
                          <a:solidFill>
                            <a:schemeClr val="dk1"/>
                          </a:solidFill>
                          <a:latin typeface="Bookman Old Style" pitchFamily="18" charset="0"/>
                          <a:ea typeface="+mn-ea"/>
                          <a:cs typeface="+mn-cs"/>
                        </a:rPr>
                        <a:t>Ajit</a:t>
                      </a:r>
                      <a:r>
                        <a:rPr kumimoji="0" lang="en-IN" sz="1600" b="1" kern="1200" dirty="0" smtClean="0">
                          <a:solidFill>
                            <a:schemeClr val="dk1"/>
                          </a:solidFill>
                          <a:latin typeface="Bookman Old Style" pitchFamily="18" charset="0"/>
                          <a:ea typeface="+mn-ea"/>
                          <a:cs typeface="+mn-cs"/>
                        </a:rPr>
                        <a:t> </a:t>
                      </a:r>
                      <a:r>
                        <a:rPr kumimoji="0" lang="en-IN" sz="1600" b="1" kern="1200" dirty="0" err="1" smtClean="0">
                          <a:solidFill>
                            <a:schemeClr val="dk1"/>
                          </a:solidFill>
                          <a:latin typeface="Bookman Old Style" pitchFamily="18" charset="0"/>
                          <a:ea typeface="+mn-ea"/>
                          <a:cs typeface="+mn-cs"/>
                        </a:rPr>
                        <a:t>Sontakke</a:t>
                      </a:r>
                      <a:r>
                        <a:rPr kumimoji="0" lang="en-IN" sz="1600" b="1" kern="1200" dirty="0" smtClean="0">
                          <a:solidFill>
                            <a:schemeClr val="dk1"/>
                          </a:solidFill>
                          <a:latin typeface="Bookman Old Style" pitchFamily="18" charset="0"/>
                          <a:ea typeface="+mn-ea"/>
                          <a:cs typeface="+mn-cs"/>
                        </a:rPr>
                        <a:t>, Dr. R. K. </a:t>
                      </a:r>
                      <a:r>
                        <a:rPr kumimoji="0" lang="en-IN" sz="1600" b="1" kern="1200" dirty="0" err="1" smtClean="0">
                          <a:solidFill>
                            <a:schemeClr val="dk1"/>
                          </a:solidFill>
                          <a:latin typeface="Bookman Old Style" pitchFamily="18" charset="0"/>
                          <a:ea typeface="+mn-ea"/>
                          <a:cs typeface="+mn-cs"/>
                        </a:rPr>
                        <a:t>Ayachit</a:t>
                      </a:r>
                      <a:endParaRPr kumimoji="0" lang="en-US" sz="1600" b="1" kern="1200" dirty="0" smtClean="0">
                        <a:solidFill>
                          <a:schemeClr val="dk1"/>
                        </a:solidFill>
                        <a:latin typeface="Bookman Old Style" pitchFamily="18" charset="0"/>
                        <a:ea typeface="+mn-ea"/>
                        <a:cs typeface="+mn-cs"/>
                      </a:endParaRPr>
                    </a:p>
                  </a:txBody>
                  <a:tcPr/>
                </a:tc>
                <a:tc>
                  <a:txBody>
                    <a:bodyPr/>
                    <a:lstStyle/>
                    <a:p>
                      <a:pPr marL="0" algn="l" rtl="0" eaLnBrk="1" latinLnBrk="0" hangingPunct="1">
                        <a:lnSpc>
                          <a:spcPct val="150000"/>
                        </a:lnSpc>
                      </a:pPr>
                      <a:r>
                        <a:rPr lang="en-IN" sz="1600" b="1" dirty="0" smtClean="0">
                          <a:latin typeface="Bookman Old Style" pitchFamily="18" charset="0"/>
                        </a:rPr>
                        <a:t>Biochemical Effects of Lead Exposure and Toxicity on Battery Manufacturing Workers of Western Maharashtra (India): With Respect to Liver and Kidney Function Tests</a:t>
                      </a:r>
                      <a:endParaRPr kumimoji="0" lang="en-US" sz="1600" b="1" kern="1200" dirty="0" smtClean="0">
                        <a:solidFill>
                          <a:schemeClr val="dk1"/>
                        </a:solidFill>
                        <a:latin typeface="Bookman Old Style" pitchFamily="18" charset="0"/>
                        <a:ea typeface="+mn-ea"/>
                        <a:cs typeface="+mn-cs"/>
                      </a:endParaRPr>
                    </a:p>
                  </a:txBody>
                  <a:tcPr/>
                </a:tc>
                <a:tc>
                  <a:txBody>
                    <a:bodyPr/>
                    <a:lstStyle/>
                    <a:p>
                      <a:pPr marL="0" algn="l" rtl="0" eaLnBrk="1" latinLnBrk="0" hangingPunct="1">
                        <a:lnSpc>
                          <a:spcPct val="150000"/>
                        </a:lnSpc>
                      </a:pPr>
                      <a:r>
                        <a:rPr lang="en-IN" sz="1800" b="1" dirty="0" smtClean="0">
                          <a:latin typeface="Bookman Old Style" pitchFamily="18" charset="0"/>
                        </a:rPr>
                        <a:t>Al </a:t>
                      </a:r>
                      <a:r>
                        <a:rPr lang="en-IN" sz="1800" b="1" dirty="0" err="1" smtClean="0">
                          <a:latin typeface="Bookman Old Style" pitchFamily="18" charset="0"/>
                        </a:rPr>
                        <a:t>Ameen</a:t>
                      </a:r>
                      <a:r>
                        <a:rPr lang="en-IN" sz="1800" b="1" dirty="0" smtClean="0">
                          <a:latin typeface="Bookman Old Style" pitchFamily="18" charset="0"/>
                        </a:rPr>
                        <a:t> J. Med Sciences 2015; 8(2):107-114</a:t>
                      </a:r>
                      <a:endParaRPr kumimoji="0" lang="en-US" sz="1800" b="1" kern="1200" dirty="0" smtClean="0">
                        <a:solidFill>
                          <a:schemeClr val="dk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nvGraphicFramePr>
        <p:xfrm>
          <a:off x="0" y="0"/>
          <a:ext cx="9220200" cy="7257542"/>
        </p:xfrm>
        <a:graphic>
          <a:graphicData uri="http://schemas.openxmlformats.org/drawingml/2006/table">
            <a:tbl>
              <a:tblPr firstRow="1" bandRow="1">
                <a:tableStyleId>{5C22544A-7EE6-4342-B048-85BDC9FD1C3A}</a:tableStyleId>
              </a:tblPr>
              <a:tblGrid>
                <a:gridCol w="762000"/>
                <a:gridCol w="2743200"/>
                <a:gridCol w="3048000"/>
                <a:gridCol w="2667000"/>
              </a:tblGrid>
              <a:tr h="53126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7516">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2996917">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3</a:t>
                      </a:r>
                    </a:p>
                  </a:txBody>
                  <a:tcPr/>
                </a:tc>
                <a:tc>
                  <a:txBody>
                    <a:bodyPr/>
                    <a:lstStyle/>
                    <a:p>
                      <a:pPr lvl="0" algn="l">
                        <a:lnSpc>
                          <a:spcPct val="150000"/>
                        </a:lnSpc>
                      </a:pPr>
                      <a:r>
                        <a:rPr kumimoji="0" lang="en-IN" sz="1800" b="1" kern="1200" dirty="0" smtClean="0">
                          <a:solidFill>
                            <a:schemeClr val="dk1"/>
                          </a:solidFill>
                          <a:latin typeface="Bookman Old Style" pitchFamily="18" charset="0"/>
                          <a:ea typeface="+mn-ea"/>
                          <a:cs typeface="+mn-cs"/>
                        </a:rPr>
                        <a:t>Mr. </a:t>
                      </a:r>
                      <a:r>
                        <a:rPr kumimoji="0" lang="en-IN" sz="1800" b="1" kern="1200" dirty="0" err="1" smtClean="0">
                          <a:solidFill>
                            <a:schemeClr val="dk1"/>
                          </a:solidFill>
                          <a:latin typeface="Bookman Old Style" pitchFamily="18" charset="0"/>
                          <a:ea typeface="+mn-ea"/>
                          <a:cs typeface="+mn-cs"/>
                        </a:rPr>
                        <a:t>Ganesh</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Ghanwat</a:t>
                      </a:r>
                      <a:r>
                        <a:rPr kumimoji="0" lang="en-IN" sz="1800" b="1" kern="1200" dirty="0" smtClean="0">
                          <a:solidFill>
                            <a:schemeClr val="dk1"/>
                          </a:solidFill>
                          <a:latin typeface="Bookman Old Style"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Arun</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Patil</a:t>
                      </a:r>
                      <a:r>
                        <a:rPr kumimoji="0" lang="en-IN" sz="1800" b="1" kern="1200" dirty="0" smtClean="0">
                          <a:solidFill>
                            <a:schemeClr val="dk1"/>
                          </a:solidFill>
                          <a:latin typeface="Bookman Old Style"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Jyotsna</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Patil</a:t>
                      </a:r>
                      <a:r>
                        <a:rPr kumimoji="0" lang="en-IN" sz="1800" b="1" kern="1200" dirty="0" smtClean="0">
                          <a:solidFill>
                            <a:schemeClr val="dk1"/>
                          </a:solidFill>
                          <a:latin typeface="Bookman Old Style"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N" sz="1800" b="1" kern="1200" dirty="0" smtClean="0">
                          <a:solidFill>
                            <a:schemeClr val="dk1"/>
                          </a:solidFill>
                          <a:latin typeface="Bookman Old Style" pitchFamily="18" charset="0"/>
                          <a:ea typeface="+mn-ea"/>
                          <a:cs typeface="+mn-cs"/>
                        </a:rPr>
                        <a:t>Mrs. </a:t>
                      </a:r>
                      <a:r>
                        <a:rPr kumimoji="0" lang="en-IN" sz="1800" b="1" kern="1200" dirty="0" err="1" smtClean="0">
                          <a:solidFill>
                            <a:schemeClr val="dk1"/>
                          </a:solidFill>
                          <a:latin typeface="Bookman Old Style" pitchFamily="18" charset="0"/>
                          <a:ea typeface="+mn-ea"/>
                          <a:cs typeface="+mn-cs"/>
                        </a:rPr>
                        <a:t>Mandakini</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Kshirsagar</a:t>
                      </a:r>
                      <a:r>
                        <a:rPr kumimoji="0" lang="en-IN" sz="1800" b="1" kern="1200" dirty="0" smtClean="0">
                          <a:solidFill>
                            <a:schemeClr val="dk1"/>
                          </a:solidFill>
                          <a:latin typeface="Bookman Old Style" pitchFamily="18" charset="0"/>
                          <a:ea typeface="+mn-ea"/>
                          <a:cs typeface="+mn-cs"/>
                        </a:rPr>
                        <a:t>, </a:t>
                      </a:r>
                    </a:p>
                    <a:p>
                      <a:pPr lvl="0" algn="l">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Ajit</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Sontakke</a:t>
                      </a:r>
                      <a:r>
                        <a:rPr kumimoji="0" lang="en-IN" sz="1800" b="1" kern="1200" dirty="0" smtClean="0">
                          <a:solidFill>
                            <a:schemeClr val="dk1"/>
                          </a:solidFill>
                          <a:latin typeface="Bookman Old Style" pitchFamily="18" charset="0"/>
                          <a:ea typeface="+mn-ea"/>
                          <a:cs typeface="+mn-cs"/>
                        </a:rPr>
                        <a:t>, Dr. R. K. </a:t>
                      </a:r>
                      <a:r>
                        <a:rPr kumimoji="0" lang="en-IN" sz="1800" b="1" kern="1200" dirty="0" err="1" smtClean="0">
                          <a:solidFill>
                            <a:schemeClr val="dk1"/>
                          </a:solidFill>
                          <a:latin typeface="Bookman Old Style" pitchFamily="18" charset="0"/>
                          <a:ea typeface="+mn-ea"/>
                          <a:cs typeface="+mn-cs"/>
                        </a:rPr>
                        <a:t>Ayachit</a:t>
                      </a:r>
                      <a:endParaRPr kumimoji="0" lang="en-US" sz="1800" b="1" kern="1200" dirty="0" smtClean="0">
                        <a:solidFill>
                          <a:schemeClr val="dk1"/>
                        </a:solidFill>
                        <a:latin typeface="Bookman Old Style" pitchFamily="18" charset="0"/>
                        <a:ea typeface="+mn-ea"/>
                        <a:cs typeface="+mn-cs"/>
                      </a:endParaRPr>
                    </a:p>
                  </a:txBody>
                  <a:tcPr/>
                </a:tc>
                <a:tc>
                  <a:txBody>
                    <a:bodyPr/>
                    <a:lstStyle/>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Biochemical Effects of Lead exposure on Oxidative</a:t>
                      </a:r>
                      <a:r>
                        <a:rPr kumimoji="0" lang="en-IN" sz="1800" b="1" kern="1200" baseline="0" dirty="0" smtClean="0">
                          <a:solidFill>
                            <a:schemeClr val="dk1"/>
                          </a:solidFill>
                          <a:latin typeface="Bookman Old Style" pitchFamily="18" charset="0"/>
                          <a:ea typeface="+mn-ea"/>
                          <a:cs typeface="+mn-cs"/>
                        </a:rPr>
                        <a:t> </a:t>
                      </a:r>
                      <a:r>
                        <a:rPr kumimoji="0" lang="en-IN" sz="1800" b="1" kern="1200" dirty="0" smtClean="0">
                          <a:solidFill>
                            <a:schemeClr val="dk1"/>
                          </a:solidFill>
                          <a:latin typeface="Bookman Old Style" pitchFamily="18" charset="0"/>
                          <a:ea typeface="+mn-ea"/>
                          <a:cs typeface="+mn-cs"/>
                        </a:rPr>
                        <a:t>Stress and Antioxidant Status of Battery</a:t>
                      </a:r>
                      <a:r>
                        <a:rPr kumimoji="0" lang="en-IN" sz="1800" b="1" kern="1200" baseline="0" dirty="0" smtClean="0">
                          <a:solidFill>
                            <a:schemeClr val="dk1"/>
                          </a:solidFill>
                          <a:latin typeface="Bookman Old Style" pitchFamily="18" charset="0"/>
                          <a:ea typeface="+mn-ea"/>
                          <a:cs typeface="+mn-cs"/>
                        </a:rPr>
                        <a:t> </a:t>
                      </a:r>
                      <a:r>
                        <a:rPr kumimoji="0" lang="en-IN" sz="1800" b="1" kern="1200" dirty="0" smtClean="0">
                          <a:solidFill>
                            <a:schemeClr val="dk1"/>
                          </a:solidFill>
                          <a:latin typeface="Bookman Old Style" pitchFamily="18" charset="0"/>
                          <a:ea typeface="+mn-ea"/>
                          <a:cs typeface="+mn-cs"/>
                        </a:rPr>
                        <a:t>Manufacturing Workers of Western Maharashtra,</a:t>
                      </a:r>
                      <a:r>
                        <a:rPr kumimoji="0" lang="en-IN" sz="1800" b="1" kern="1200" baseline="0" dirty="0" smtClean="0">
                          <a:solidFill>
                            <a:schemeClr val="dk1"/>
                          </a:solidFill>
                          <a:latin typeface="Bookman Old Style" pitchFamily="18" charset="0"/>
                          <a:ea typeface="+mn-ea"/>
                          <a:cs typeface="+mn-cs"/>
                        </a:rPr>
                        <a:t> </a:t>
                      </a:r>
                      <a:r>
                        <a:rPr kumimoji="0" lang="en-IN" sz="1800" b="1" kern="1200" dirty="0" smtClean="0">
                          <a:solidFill>
                            <a:schemeClr val="dk1"/>
                          </a:solidFill>
                          <a:latin typeface="Bookman Old Style" pitchFamily="18" charset="0"/>
                          <a:ea typeface="+mn-ea"/>
                          <a:cs typeface="+mn-cs"/>
                        </a:rPr>
                        <a:t>India. </a:t>
                      </a:r>
                      <a:endParaRPr kumimoji="0" lang="en-US" sz="1800" b="1" kern="1200" dirty="0" smtClean="0">
                        <a:solidFill>
                          <a:schemeClr val="dk1"/>
                        </a:solidFill>
                        <a:latin typeface="Bookman Old Style" pitchFamily="18" charset="0"/>
                        <a:ea typeface="+mn-ea"/>
                        <a:cs typeface="+mn-cs"/>
                      </a:endParaRPr>
                    </a:p>
                  </a:txBody>
                  <a:tcPr/>
                </a:tc>
                <a:tc>
                  <a:txBody>
                    <a:bodyPr/>
                    <a:lstStyle/>
                    <a:p>
                      <a:pPr lvl="0" algn="just">
                        <a:lnSpc>
                          <a:spcPct val="150000"/>
                        </a:lnSpc>
                      </a:pPr>
                      <a:r>
                        <a:rPr kumimoji="0" lang="en-IN" sz="1800" b="1" kern="1200" dirty="0" smtClean="0">
                          <a:solidFill>
                            <a:schemeClr val="dk1"/>
                          </a:solidFill>
                          <a:latin typeface="Bookman Old Style" pitchFamily="18" charset="0"/>
                          <a:ea typeface="+mn-ea"/>
                          <a:cs typeface="+mn-cs"/>
                        </a:rPr>
                        <a:t>Journal of Basic Clinical Physiology and</a:t>
                      </a:r>
                      <a:r>
                        <a:rPr kumimoji="0" lang="en-IN" sz="1800" b="1" kern="1200" baseline="0" dirty="0" smtClean="0">
                          <a:solidFill>
                            <a:schemeClr val="dk1"/>
                          </a:solidFill>
                          <a:latin typeface="Bookman Old Style" pitchFamily="18" charset="0"/>
                          <a:ea typeface="+mn-ea"/>
                          <a:cs typeface="+mn-cs"/>
                        </a:rPr>
                        <a:t> </a:t>
                      </a:r>
                      <a:r>
                        <a:rPr kumimoji="0" lang="en-IN" sz="1800" b="1" kern="1200" dirty="0" smtClean="0">
                          <a:solidFill>
                            <a:schemeClr val="dk1"/>
                          </a:solidFill>
                          <a:latin typeface="Bookman Old Style" pitchFamily="18" charset="0"/>
                          <a:ea typeface="+mn-ea"/>
                          <a:cs typeface="+mn-cs"/>
                        </a:rPr>
                        <a:t>Pharmacology,</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Bookman Old Style" pitchFamily="18" charset="0"/>
                          <a:ea typeface="+mn-ea"/>
                          <a:cs typeface="+mn-cs"/>
                        </a:rPr>
                        <a:t>2016; 27(2): 141–146. (</a:t>
                      </a:r>
                      <a:r>
                        <a:rPr kumimoji="0" lang="en-US" sz="1800" b="1" kern="1200" dirty="0" err="1" smtClean="0">
                          <a:solidFill>
                            <a:schemeClr val="dk1"/>
                          </a:solidFill>
                          <a:latin typeface="Bookman Old Style" pitchFamily="18" charset="0"/>
                          <a:ea typeface="+mn-ea"/>
                          <a:cs typeface="+mn-cs"/>
                        </a:rPr>
                        <a:t>PubMed</a:t>
                      </a:r>
                      <a:r>
                        <a:rPr kumimoji="0" lang="en-US" sz="1800" b="1" kern="1200" dirty="0" smtClean="0">
                          <a:solidFill>
                            <a:schemeClr val="dk1"/>
                          </a:solidFill>
                          <a:latin typeface="Bookman Old Style" pitchFamily="18" charset="0"/>
                          <a:ea typeface="+mn-ea"/>
                          <a:cs typeface="+mn-cs"/>
                        </a:rPr>
                        <a:t>, Scopus)</a:t>
                      </a:r>
                    </a:p>
                    <a:p>
                      <a:pPr lvl="0" algn="just">
                        <a:lnSpc>
                          <a:spcPct val="150000"/>
                        </a:lnSpc>
                      </a:pPr>
                      <a:endParaRPr kumimoji="0" lang="en-IN" sz="1800" b="1" kern="1200" dirty="0" smtClean="0">
                        <a:solidFill>
                          <a:schemeClr val="dk1"/>
                        </a:solidFill>
                        <a:latin typeface="Bookman Old Style" pitchFamily="18" charset="0"/>
                        <a:ea typeface="+mn-ea"/>
                        <a:cs typeface="+mn-cs"/>
                      </a:endParaRPr>
                    </a:p>
                  </a:txBody>
                  <a:tcPr/>
                </a:tc>
              </a:tr>
              <a:tr h="2892299">
                <a:tc>
                  <a:txBody>
                    <a:bodyPr/>
                    <a:lstStyle/>
                    <a:p>
                      <a:pPr marL="0" algn="ctr" rtl="0" eaLnBrk="1" latinLnBrk="0" hangingPunct="1"/>
                      <a:r>
                        <a:rPr kumimoji="0" lang="en-US" sz="1800" b="1" kern="1200" dirty="0" smtClean="0">
                          <a:solidFill>
                            <a:schemeClr val="dk1"/>
                          </a:solidFill>
                          <a:latin typeface="Bookman Old Style" pitchFamily="18" charset="0"/>
                          <a:ea typeface="+mn-ea"/>
                          <a:cs typeface="+mn-cs"/>
                        </a:rPr>
                        <a:t>4</a:t>
                      </a:r>
                    </a:p>
                  </a:txBody>
                  <a:tcPr/>
                </a:tc>
                <a:tc>
                  <a:txBody>
                    <a:bodyPr/>
                    <a:lstStyle/>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Mr. </a:t>
                      </a:r>
                      <a:r>
                        <a:rPr kumimoji="0" lang="en-IN" sz="1800" b="1" kern="1200" dirty="0" err="1" smtClean="0">
                          <a:solidFill>
                            <a:schemeClr val="dk1"/>
                          </a:solidFill>
                          <a:latin typeface="Bookman Old Style" pitchFamily="18" charset="0"/>
                          <a:ea typeface="+mn-ea"/>
                          <a:cs typeface="+mn-cs"/>
                        </a:rPr>
                        <a:t>Ganesh</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Ghanwat</a:t>
                      </a:r>
                      <a:r>
                        <a:rPr kumimoji="0" lang="en-IN"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Arun</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Patil</a:t>
                      </a:r>
                      <a:r>
                        <a:rPr kumimoji="0" lang="en-IN"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Jyotsna</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Patil</a:t>
                      </a:r>
                      <a:r>
                        <a:rPr kumimoji="0" lang="en-IN" sz="1800" b="1" kern="1200" dirty="0" smtClean="0">
                          <a:solidFill>
                            <a:schemeClr val="dk1"/>
                          </a:solidFill>
                          <a:latin typeface="Bookman Old Style"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N" sz="1800" b="1" kern="1200" dirty="0" smtClean="0">
                          <a:solidFill>
                            <a:schemeClr val="dk1"/>
                          </a:solidFill>
                          <a:latin typeface="Bookman Old Style" pitchFamily="18" charset="0"/>
                          <a:ea typeface="+mn-ea"/>
                          <a:cs typeface="+mn-cs"/>
                        </a:rPr>
                        <a:t>Mrs. </a:t>
                      </a:r>
                      <a:r>
                        <a:rPr kumimoji="0" lang="en-IN" sz="1800" b="1" kern="1200" dirty="0" err="1" smtClean="0">
                          <a:solidFill>
                            <a:schemeClr val="dk1"/>
                          </a:solidFill>
                          <a:latin typeface="Bookman Old Style" pitchFamily="18" charset="0"/>
                          <a:ea typeface="+mn-ea"/>
                          <a:cs typeface="+mn-cs"/>
                        </a:rPr>
                        <a:t>Mandakini</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Kshirsagar</a:t>
                      </a:r>
                      <a:r>
                        <a:rPr kumimoji="0" lang="en-IN" sz="1800" b="1" kern="1200" dirty="0" smtClean="0">
                          <a:solidFill>
                            <a:schemeClr val="dk1"/>
                          </a:solidFill>
                          <a:latin typeface="Bookman Old Style" pitchFamily="18" charset="0"/>
                          <a:ea typeface="+mn-ea"/>
                          <a:cs typeface="+mn-cs"/>
                        </a:rPr>
                        <a:t>,</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Ajit</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Sontakke</a:t>
                      </a:r>
                      <a:r>
                        <a:rPr kumimoji="0" lang="en-IN" sz="1800" b="1" kern="1200" dirty="0" smtClean="0">
                          <a:solidFill>
                            <a:schemeClr val="dk1"/>
                          </a:solidFill>
                          <a:latin typeface="Bookman Old Style" pitchFamily="18" charset="0"/>
                          <a:ea typeface="+mn-ea"/>
                          <a:cs typeface="+mn-cs"/>
                        </a:rPr>
                        <a:t>,</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R. K. </a:t>
                      </a:r>
                      <a:r>
                        <a:rPr kumimoji="0" lang="en-IN" sz="1800" b="1" kern="1200" dirty="0" err="1" smtClean="0">
                          <a:solidFill>
                            <a:schemeClr val="dk1"/>
                          </a:solidFill>
                          <a:latin typeface="Bookman Old Style" pitchFamily="18" charset="0"/>
                          <a:ea typeface="+mn-ea"/>
                          <a:cs typeface="+mn-cs"/>
                        </a:rPr>
                        <a:t>Ayachit</a:t>
                      </a:r>
                      <a:r>
                        <a:rPr kumimoji="0" lang="en-IN" sz="1800" b="1" kern="1200" dirty="0" smtClean="0">
                          <a:solidFill>
                            <a:schemeClr val="dk1"/>
                          </a:solidFill>
                          <a:latin typeface="Bookman Old Style" pitchFamily="18" charset="0"/>
                          <a:ea typeface="+mn-ea"/>
                          <a:cs typeface="+mn-cs"/>
                        </a:rPr>
                        <a:t>.</a:t>
                      </a:r>
                      <a:endParaRPr kumimoji="0" lang="en-US" sz="1800" b="1" kern="1200" dirty="0" smtClean="0">
                        <a:solidFill>
                          <a:schemeClr val="dk1"/>
                        </a:solidFill>
                        <a:latin typeface="Bookman Old Style" pitchFamily="18" charset="0"/>
                        <a:ea typeface="+mn-ea"/>
                        <a:cs typeface="+mn-cs"/>
                      </a:endParaRPr>
                    </a:p>
                  </a:txBody>
                  <a:tcPr/>
                </a:tc>
                <a:tc>
                  <a:txBody>
                    <a:bodyPr/>
                    <a:lstStyle/>
                    <a:p>
                      <a:pPr marL="0" lvl="0" algn="l" rtl="0" eaLnBrk="1" latinLnBrk="0" hangingPunct="1">
                        <a:lnSpc>
                          <a:spcPct val="150000"/>
                        </a:lnSpc>
                      </a:pPr>
                      <a:r>
                        <a:rPr kumimoji="0" lang="en-IN" sz="1600" b="1" kern="1200" dirty="0" smtClean="0">
                          <a:solidFill>
                            <a:schemeClr val="dk1"/>
                          </a:solidFill>
                          <a:latin typeface="Bookman Old Style" pitchFamily="18" charset="0"/>
                          <a:ea typeface="+mn-ea"/>
                          <a:cs typeface="+mn-cs"/>
                        </a:rPr>
                        <a:t>Effects of Vitamin C Supplementation on Blood Lead</a:t>
                      </a:r>
                      <a:r>
                        <a:rPr kumimoji="0" lang="en-IN" sz="1600" b="1" kern="1200" baseline="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Levels, Oxidative Stress and Antioxidant Status of</a:t>
                      </a:r>
                      <a:r>
                        <a:rPr kumimoji="0" lang="en-IN" sz="1600" b="1" kern="1200" baseline="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Battery Manufacturing Workers of Western</a:t>
                      </a:r>
                      <a:r>
                        <a:rPr kumimoji="0" lang="en-IN" sz="1600" b="1" kern="1200" baseline="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Maharashtra, India. </a:t>
                      </a:r>
                      <a:endParaRPr kumimoji="0" lang="en-US" sz="1600" b="1" kern="1200" dirty="0" smtClean="0">
                        <a:solidFill>
                          <a:schemeClr val="dk1"/>
                        </a:solidFill>
                        <a:latin typeface="Bookman Old Style" pitchFamily="18" charset="0"/>
                        <a:ea typeface="+mn-ea"/>
                        <a:cs typeface="+mn-cs"/>
                      </a:endParaRPr>
                    </a:p>
                  </a:txBody>
                  <a:tcPr/>
                </a:tc>
                <a:tc>
                  <a:txBody>
                    <a:bodyPr/>
                    <a:lstStyle/>
                    <a:p>
                      <a:pPr marL="0" lvl="0" algn="just" rtl="0" eaLnBrk="1" latinLnBrk="0" hangingPunct="1">
                        <a:lnSpc>
                          <a:spcPct val="150000"/>
                        </a:lnSpc>
                      </a:pPr>
                      <a:r>
                        <a:rPr kumimoji="0" lang="en-IN" sz="1800" b="1" kern="1200" dirty="0" smtClean="0">
                          <a:solidFill>
                            <a:schemeClr val="dk1"/>
                          </a:solidFill>
                          <a:latin typeface="Bookman Old Style" pitchFamily="18" charset="0"/>
                          <a:ea typeface="+mn-ea"/>
                          <a:cs typeface="+mn-cs"/>
                        </a:rPr>
                        <a:t>Journal of Clinical and Diagnostic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N" sz="1800" b="1" kern="1200" dirty="0" smtClean="0">
                          <a:solidFill>
                            <a:schemeClr val="dk1"/>
                          </a:solidFill>
                          <a:latin typeface="Bookman Old Style" pitchFamily="18" charset="0"/>
                          <a:ea typeface="+mn-ea"/>
                          <a:cs typeface="+mn-cs"/>
                        </a:rPr>
                        <a:t>Research.</a:t>
                      </a:r>
                      <a:r>
                        <a:rPr kumimoji="0" lang="en-IN" sz="1800" b="1" kern="1200" baseline="0" dirty="0" smtClean="0">
                          <a:solidFill>
                            <a:schemeClr val="dk1"/>
                          </a:solidFill>
                          <a:latin typeface="Bookman Old Style" pitchFamily="18" charset="0"/>
                          <a:ea typeface="+mn-ea"/>
                          <a:cs typeface="+mn-cs"/>
                        </a:rPr>
                        <a:t> </a:t>
                      </a:r>
                      <a:r>
                        <a:rPr kumimoji="0" lang="en-US" sz="1800" b="1" kern="1200" dirty="0" smtClean="0">
                          <a:solidFill>
                            <a:schemeClr val="dk1"/>
                          </a:solidFill>
                          <a:latin typeface="Bookman Old Style" pitchFamily="18" charset="0"/>
                          <a:ea typeface="+mn-ea"/>
                          <a:cs typeface="+mn-cs"/>
                        </a:rPr>
                        <a:t>April 2016, Vol.10, Issue 4, Page BC08-BC-11. (</a:t>
                      </a:r>
                      <a:r>
                        <a:rPr kumimoji="0" lang="en-US" sz="1800" b="1" kern="1200" dirty="0" err="1" smtClean="0">
                          <a:solidFill>
                            <a:schemeClr val="dk1"/>
                          </a:solidFill>
                          <a:latin typeface="Bookman Old Style" pitchFamily="18" charset="0"/>
                          <a:ea typeface="+mn-ea"/>
                          <a:cs typeface="+mn-cs"/>
                        </a:rPr>
                        <a:t>PubMed</a:t>
                      </a:r>
                      <a:r>
                        <a:rPr kumimoji="0" lang="en-US" sz="1800" b="1" kern="1200" dirty="0" smtClean="0">
                          <a:solidFill>
                            <a:schemeClr val="dk1"/>
                          </a:solidFill>
                          <a:latin typeface="Bookman Old Style" pitchFamily="18" charset="0"/>
                          <a:ea typeface="+mn-ea"/>
                          <a:cs typeface="+mn-cs"/>
                        </a:rPr>
                        <a:t>, Scopus)</a:t>
                      </a:r>
                    </a:p>
                    <a:p>
                      <a:pPr marL="0" lvl="0" algn="just" rtl="0" eaLnBrk="1" latinLnBrk="0" hangingPunct="1">
                        <a:lnSpc>
                          <a:spcPct val="150000"/>
                        </a:lnSpc>
                      </a:pPr>
                      <a:endParaRPr kumimoji="0" lang="en-US" sz="1400" b="1" kern="1200" dirty="0" smtClean="0">
                        <a:solidFill>
                          <a:schemeClr val="dk1"/>
                        </a:solidFill>
                        <a:latin typeface="Bookman Old Style" pitchFamily="18" charset="0"/>
                        <a:ea typeface="+mn-ea"/>
                        <a:cs typeface="+mn-cs"/>
                      </a:endParaRPr>
                    </a:p>
                    <a:p>
                      <a:pPr marL="0" lvl="0" algn="just"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4" name="Table 3"/>
          <p:cNvGraphicFramePr>
            <a:graphicFrameLocks noGrp="1"/>
          </p:cNvGraphicFramePr>
          <p:nvPr/>
        </p:nvGraphicFramePr>
        <p:xfrm>
          <a:off x="0" y="1"/>
          <a:ext cx="9144000" cy="6941758"/>
        </p:xfrm>
        <a:graphic>
          <a:graphicData uri="http://schemas.openxmlformats.org/drawingml/2006/table">
            <a:tbl>
              <a:tblPr firstRow="1" bandRow="1">
                <a:tableStyleId>{5C22544A-7EE6-4342-B048-85BDC9FD1C3A}</a:tableStyleId>
              </a:tblPr>
              <a:tblGrid>
                <a:gridCol w="762000"/>
                <a:gridCol w="2743200"/>
                <a:gridCol w="3048000"/>
                <a:gridCol w="2590800"/>
              </a:tblGrid>
              <a:tr h="53728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C000"/>
                          </a:solidFill>
                          <a:latin typeface="Bookman Old Style" pitchFamily="18" charset="0"/>
                        </a:rPr>
                        <a:t>Research Project Completed &amp; Published Papers</a:t>
                      </a:r>
                      <a:endParaRPr lang="en-US" sz="2800" dirty="0" smtClean="0">
                        <a:solidFill>
                          <a:srgbClr val="FFC000"/>
                        </a:solidFill>
                        <a:latin typeface="Bookman Old Style"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42469">
                <a:tc>
                  <a:txBody>
                    <a:bodyPr/>
                    <a:lstStyle/>
                    <a:p>
                      <a:pPr algn="ctr"/>
                      <a:r>
                        <a:rPr lang="en-US" sz="2200" b="1" dirty="0" smtClean="0">
                          <a:latin typeface="Bookman Old Style" pitchFamily="18" charset="0"/>
                        </a:rPr>
                        <a:t>No.</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Authors Name</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Title</a:t>
                      </a:r>
                      <a:r>
                        <a:rPr lang="en-US" sz="2200" b="1" baseline="0" dirty="0" smtClean="0">
                          <a:latin typeface="Bookman Old Style" pitchFamily="18" charset="0"/>
                        </a:rPr>
                        <a:t> </a:t>
                      </a:r>
                      <a:endParaRPr lang="en-US" sz="2200" b="1" dirty="0">
                        <a:latin typeface="Bookman Old Style" pitchFamily="18" charset="0"/>
                      </a:endParaRPr>
                    </a:p>
                  </a:txBody>
                  <a:tcPr>
                    <a:solidFill>
                      <a:schemeClr val="accent4">
                        <a:lumMod val="40000"/>
                        <a:lumOff val="60000"/>
                      </a:schemeClr>
                    </a:solidFill>
                  </a:tcPr>
                </a:tc>
                <a:tc>
                  <a:txBody>
                    <a:bodyPr/>
                    <a:lstStyle/>
                    <a:p>
                      <a:pPr algn="ctr"/>
                      <a:r>
                        <a:rPr lang="en-US" sz="2200" b="1" dirty="0" smtClean="0">
                          <a:latin typeface="Bookman Old Style" pitchFamily="18" charset="0"/>
                        </a:rPr>
                        <a:t>Journal Name</a:t>
                      </a:r>
                      <a:endParaRPr lang="en-US" sz="2200" b="1" dirty="0">
                        <a:latin typeface="Bookman Old Style" pitchFamily="18" charset="0"/>
                      </a:endParaRPr>
                    </a:p>
                  </a:txBody>
                  <a:tcPr>
                    <a:solidFill>
                      <a:schemeClr val="accent4">
                        <a:lumMod val="40000"/>
                        <a:lumOff val="60000"/>
                      </a:schemeClr>
                    </a:solidFill>
                  </a:tcPr>
                </a:tc>
              </a:tr>
              <a:tr h="3884184">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5</a:t>
                      </a:r>
                    </a:p>
                  </a:txBody>
                  <a:tcPr/>
                </a:tc>
                <a:tc>
                  <a:txBody>
                    <a:bodyPr/>
                    <a:lstStyle/>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Mrs. </a:t>
                      </a:r>
                      <a:r>
                        <a:rPr kumimoji="0" lang="en-IN" sz="1800" b="1" kern="1200" dirty="0" err="1" smtClean="0">
                          <a:solidFill>
                            <a:schemeClr val="dk1"/>
                          </a:solidFill>
                          <a:latin typeface="Bookman Old Style" pitchFamily="18" charset="0"/>
                          <a:ea typeface="+mn-ea"/>
                          <a:cs typeface="+mn-cs"/>
                        </a:rPr>
                        <a:t>Mandakini</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Kshirsagar</a:t>
                      </a:r>
                      <a:r>
                        <a:rPr kumimoji="0" lang="en-IN"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Jyotsna</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Patil</a:t>
                      </a:r>
                      <a:r>
                        <a:rPr kumimoji="0" lang="en-IN"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Arun</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Patil</a:t>
                      </a:r>
                      <a:r>
                        <a:rPr kumimoji="0" lang="en-IN" sz="1800" b="1" kern="1200" dirty="0" smtClean="0">
                          <a:solidFill>
                            <a:schemeClr val="dk1"/>
                          </a:solidFill>
                          <a:latin typeface="Bookman Old Style" pitchFamily="18" charset="0"/>
                          <a:ea typeface="+mn-ea"/>
                          <a:cs typeface="+mn-cs"/>
                        </a:rPr>
                        <a:t>, </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Mr. </a:t>
                      </a:r>
                      <a:r>
                        <a:rPr kumimoji="0" lang="en-IN" sz="1800" b="1" kern="1200" dirty="0" err="1" smtClean="0">
                          <a:solidFill>
                            <a:schemeClr val="dk1"/>
                          </a:solidFill>
                          <a:latin typeface="Bookman Old Style" pitchFamily="18" charset="0"/>
                          <a:ea typeface="+mn-ea"/>
                          <a:cs typeface="+mn-cs"/>
                        </a:rPr>
                        <a:t>Ganesh</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Ghanwat</a:t>
                      </a:r>
                      <a:r>
                        <a:rPr kumimoji="0" lang="en-IN" sz="1800" b="1" kern="1200" dirty="0" smtClean="0">
                          <a:solidFill>
                            <a:schemeClr val="dk1"/>
                          </a:solidFill>
                          <a:latin typeface="Bookman Old Style" pitchFamily="18" charset="0"/>
                          <a:ea typeface="+mn-ea"/>
                          <a:cs typeface="+mn-cs"/>
                        </a:rPr>
                        <a:t>,</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Dr. </a:t>
                      </a:r>
                      <a:r>
                        <a:rPr kumimoji="0" lang="en-IN" sz="1800" b="1" kern="1200" dirty="0" err="1" smtClean="0">
                          <a:solidFill>
                            <a:schemeClr val="dk1"/>
                          </a:solidFill>
                          <a:latin typeface="Bookman Old Style" pitchFamily="18" charset="0"/>
                          <a:ea typeface="+mn-ea"/>
                          <a:cs typeface="+mn-cs"/>
                        </a:rPr>
                        <a:t>Ajit</a:t>
                      </a:r>
                      <a:r>
                        <a:rPr kumimoji="0" lang="en-IN" sz="1800" b="1" kern="1200" dirty="0" smtClean="0">
                          <a:solidFill>
                            <a:schemeClr val="dk1"/>
                          </a:solidFill>
                          <a:latin typeface="Bookman Old Style" pitchFamily="18" charset="0"/>
                          <a:ea typeface="+mn-ea"/>
                          <a:cs typeface="+mn-cs"/>
                        </a:rPr>
                        <a:t> </a:t>
                      </a:r>
                      <a:r>
                        <a:rPr kumimoji="0" lang="en-IN" sz="1800" b="1" kern="1200" dirty="0" err="1" smtClean="0">
                          <a:solidFill>
                            <a:schemeClr val="dk1"/>
                          </a:solidFill>
                          <a:latin typeface="Bookman Old Style" pitchFamily="18" charset="0"/>
                          <a:ea typeface="+mn-ea"/>
                          <a:cs typeface="+mn-cs"/>
                        </a:rPr>
                        <a:t>Sontakke</a:t>
                      </a:r>
                      <a:r>
                        <a:rPr kumimoji="0" lang="en-IN" sz="1800" b="1" kern="1200" dirty="0" smtClean="0">
                          <a:solidFill>
                            <a:schemeClr val="dk1"/>
                          </a:solidFill>
                          <a:latin typeface="Bookman Old Style" pitchFamily="18" charset="0"/>
                          <a:ea typeface="+mn-ea"/>
                          <a:cs typeface="+mn-cs"/>
                        </a:rPr>
                        <a:t>, Dr. R. K. </a:t>
                      </a:r>
                      <a:r>
                        <a:rPr kumimoji="0" lang="en-IN" sz="1800" b="1" kern="1200" dirty="0" err="1" smtClean="0">
                          <a:solidFill>
                            <a:schemeClr val="dk1"/>
                          </a:solidFill>
                          <a:latin typeface="Bookman Old Style" pitchFamily="18" charset="0"/>
                          <a:ea typeface="+mn-ea"/>
                          <a:cs typeface="+mn-cs"/>
                        </a:rPr>
                        <a:t>Ayachit</a:t>
                      </a:r>
                      <a:r>
                        <a:rPr kumimoji="0" lang="en-IN" sz="1800" b="1" kern="1200" dirty="0" smtClean="0">
                          <a:solidFill>
                            <a:schemeClr val="dk1"/>
                          </a:solidFill>
                          <a:latin typeface="Bookman Old Style" pitchFamily="18" charset="0"/>
                          <a:ea typeface="+mn-ea"/>
                          <a:cs typeface="+mn-cs"/>
                        </a:rPr>
                        <a:t>. </a:t>
                      </a:r>
                      <a:endParaRPr kumimoji="0" lang="en-US" sz="1800" b="1" kern="1200" dirty="0" smtClean="0">
                        <a:solidFill>
                          <a:schemeClr val="dk1"/>
                        </a:solidFill>
                        <a:latin typeface="Bookman Old Style" pitchFamily="18" charset="0"/>
                        <a:ea typeface="+mn-ea"/>
                        <a:cs typeface="+mn-cs"/>
                      </a:endParaRPr>
                    </a:p>
                  </a:txBody>
                  <a:tcPr/>
                </a:tc>
                <a:tc>
                  <a:txBody>
                    <a:bodyPr/>
                    <a:lstStyle/>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Biochemical Effects of Lead on Battery Manufacturing</a:t>
                      </a:r>
                    </a:p>
                    <a:p>
                      <a:pPr marL="0" lvl="0" algn="l" rtl="0" eaLnBrk="1" latinLnBrk="0" hangingPunct="1">
                        <a:lnSpc>
                          <a:spcPct val="150000"/>
                        </a:lnSpc>
                      </a:pPr>
                      <a:r>
                        <a:rPr kumimoji="0" lang="en-IN" sz="1800" b="1" kern="1200" dirty="0" smtClean="0">
                          <a:solidFill>
                            <a:schemeClr val="dk1"/>
                          </a:solidFill>
                          <a:latin typeface="Bookman Old Style" pitchFamily="18" charset="0"/>
                          <a:ea typeface="+mn-ea"/>
                          <a:cs typeface="+mn-cs"/>
                        </a:rPr>
                        <a:t>Workers of Western Maharashtra (India): With</a:t>
                      </a:r>
                      <a:r>
                        <a:rPr kumimoji="0" lang="en-IN" sz="1800" b="1" kern="1200" baseline="0" dirty="0" smtClean="0">
                          <a:solidFill>
                            <a:schemeClr val="dk1"/>
                          </a:solidFill>
                          <a:latin typeface="Bookman Old Style" pitchFamily="18" charset="0"/>
                          <a:ea typeface="+mn-ea"/>
                          <a:cs typeface="+mn-cs"/>
                        </a:rPr>
                        <a:t> </a:t>
                      </a:r>
                      <a:r>
                        <a:rPr kumimoji="0" lang="en-IN" sz="1800" b="1" kern="1200" dirty="0" smtClean="0">
                          <a:solidFill>
                            <a:schemeClr val="dk1"/>
                          </a:solidFill>
                          <a:latin typeface="Bookman Old Style" pitchFamily="18" charset="0"/>
                          <a:ea typeface="+mn-ea"/>
                          <a:cs typeface="+mn-cs"/>
                        </a:rPr>
                        <a:t>Respect to </a:t>
                      </a:r>
                      <a:r>
                        <a:rPr kumimoji="0" lang="en-IN" sz="1800" b="1" kern="1200" dirty="0" err="1" smtClean="0">
                          <a:solidFill>
                            <a:schemeClr val="dk1"/>
                          </a:solidFill>
                          <a:latin typeface="Bookman Old Style" pitchFamily="18" charset="0"/>
                          <a:ea typeface="+mn-ea"/>
                          <a:cs typeface="+mn-cs"/>
                        </a:rPr>
                        <a:t>Haem</a:t>
                      </a:r>
                      <a:r>
                        <a:rPr kumimoji="0" lang="en-IN" sz="1800" b="1" kern="1200" dirty="0" smtClean="0">
                          <a:solidFill>
                            <a:schemeClr val="dk1"/>
                          </a:solidFill>
                          <a:latin typeface="Bookman Old Style" pitchFamily="18" charset="0"/>
                          <a:ea typeface="+mn-ea"/>
                          <a:cs typeface="+mn-cs"/>
                        </a:rPr>
                        <a:t> Biosynthesis and Haematological</a:t>
                      </a:r>
                      <a:r>
                        <a:rPr kumimoji="0" lang="en-IN" sz="1800" b="1" kern="1200" baseline="0" dirty="0" smtClean="0">
                          <a:solidFill>
                            <a:schemeClr val="dk1"/>
                          </a:solidFill>
                          <a:latin typeface="Bookman Old Style" pitchFamily="18" charset="0"/>
                          <a:ea typeface="+mn-ea"/>
                          <a:cs typeface="+mn-cs"/>
                        </a:rPr>
                        <a:t> </a:t>
                      </a:r>
                      <a:r>
                        <a:rPr kumimoji="0" lang="en-IN" sz="1800" b="1" kern="1200" dirty="0" smtClean="0">
                          <a:solidFill>
                            <a:schemeClr val="dk1"/>
                          </a:solidFill>
                          <a:latin typeface="Bookman Old Style" pitchFamily="18" charset="0"/>
                          <a:ea typeface="+mn-ea"/>
                          <a:cs typeface="+mn-cs"/>
                        </a:rPr>
                        <a:t>Parameters. </a:t>
                      </a:r>
                      <a:endParaRPr kumimoji="0" lang="en-US" sz="1800" b="1" kern="1200" dirty="0" smtClean="0">
                        <a:solidFill>
                          <a:schemeClr val="dk1"/>
                        </a:solidFill>
                        <a:latin typeface="Bookman Old Style" pitchFamily="18" charset="0"/>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J</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Pharm</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Chem</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Biol</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Sci</a:t>
                      </a:r>
                      <a:r>
                        <a:rPr kumimoji="0" lang="en-US" sz="1800" b="1" kern="1200" dirty="0" smtClean="0">
                          <a:solidFill>
                            <a:schemeClr val="dk1"/>
                          </a:solidFill>
                          <a:latin typeface="Bookman Old Style" pitchFamily="18" charset="0"/>
                          <a:ea typeface="+mn-ea"/>
                          <a:cs typeface="+mn-cs"/>
                        </a:rPr>
                        <a:t>, December 2015-February 2016; 3(4):477-487. (Scopus)</a:t>
                      </a:r>
                    </a:p>
                    <a:p>
                      <a:pPr marL="0" lvl="0" algn="l" rtl="0" eaLnBrk="1" latinLnBrk="0" hangingPunct="1">
                        <a:lnSpc>
                          <a:spcPct val="150000"/>
                        </a:lnSpc>
                      </a:pPr>
                      <a:endParaRPr kumimoji="0" lang="en-US" sz="1400" b="1" kern="1200" dirty="0" smtClean="0">
                        <a:solidFill>
                          <a:schemeClr val="dk1"/>
                        </a:solidFill>
                        <a:latin typeface="Bookman Old Style" pitchFamily="18" charset="0"/>
                        <a:ea typeface="+mn-ea"/>
                        <a:cs typeface="+mn-cs"/>
                      </a:endParaRPr>
                    </a:p>
                    <a:p>
                      <a:pPr marL="0" lvl="0" algn="l" rtl="0" eaLnBrk="1" latinLnBrk="0" hangingPunct="1">
                        <a:lnSpc>
                          <a:spcPct val="150000"/>
                        </a:lnSpc>
                      </a:pPr>
                      <a:endParaRPr kumimoji="0" lang="en-US" sz="1800" b="1" kern="1200" dirty="0" smtClean="0">
                        <a:solidFill>
                          <a:schemeClr val="dk1"/>
                        </a:solidFill>
                        <a:latin typeface="Bookman Old Style" pitchFamily="18" charset="0"/>
                        <a:ea typeface="+mn-ea"/>
                        <a:cs typeface="+mn-cs"/>
                      </a:endParaRPr>
                    </a:p>
                  </a:txBody>
                  <a:tcPr/>
                </a:tc>
              </a:tr>
              <a:tr h="2077821">
                <a:tc>
                  <a:txBody>
                    <a:bodyPr/>
                    <a:lstStyle/>
                    <a:p>
                      <a:pPr algn="ctr">
                        <a:lnSpc>
                          <a:spcPct val="150000"/>
                        </a:lnSpc>
                      </a:pPr>
                      <a:r>
                        <a:rPr kumimoji="0" lang="en-US" sz="1800" b="1" kern="1200" dirty="0" smtClean="0">
                          <a:solidFill>
                            <a:schemeClr val="dk1"/>
                          </a:solidFill>
                          <a:latin typeface="Bookman Old Style" pitchFamily="18" charset="0"/>
                          <a:ea typeface="+mn-ea"/>
                          <a:cs typeface="+mn-cs"/>
                        </a:rPr>
                        <a:t>6</a:t>
                      </a:r>
                    </a:p>
                  </a:txBody>
                  <a:tcPr/>
                </a:tc>
                <a:tc>
                  <a:txBody>
                    <a:bodyPr/>
                    <a:lstStyle/>
                    <a:p>
                      <a:pPr marL="0" lvl="0" algn="l" rtl="0" eaLnBrk="1" latinLnBrk="0" hangingPunct="1">
                        <a:lnSpc>
                          <a:spcPct val="150000"/>
                        </a:lnSpc>
                      </a:pPr>
                      <a:r>
                        <a:rPr kumimoji="0" lang="en-US" sz="1800" b="1" kern="1200" dirty="0" err="1" smtClean="0">
                          <a:solidFill>
                            <a:schemeClr val="dk1"/>
                          </a:solidFill>
                          <a:latin typeface="Bookman Old Style" pitchFamily="18" charset="0"/>
                          <a:ea typeface="+mn-ea"/>
                          <a:cs typeface="+mn-cs"/>
                        </a:rPr>
                        <a:t>Shilpa</a:t>
                      </a:r>
                      <a:r>
                        <a:rPr kumimoji="0" lang="en-US" sz="1800" b="1" kern="1200" dirty="0" smtClean="0">
                          <a:solidFill>
                            <a:schemeClr val="dk1"/>
                          </a:solidFill>
                          <a:latin typeface="Bookman Old Style" pitchFamily="18" charset="0"/>
                          <a:ea typeface="+mn-ea"/>
                          <a:cs typeface="+mn-cs"/>
                        </a:rPr>
                        <a:t> A </a:t>
                      </a:r>
                      <a:r>
                        <a:rPr kumimoji="0" lang="en-US" sz="1800" b="1" kern="1200" dirty="0" err="1" smtClean="0">
                          <a:solidFill>
                            <a:schemeClr val="dk1"/>
                          </a:solidFill>
                          <a:latin typeface="Bookman Old Style" pitchFamily="18" charset="0"/>
                          <a:ea typeface="+mn-ea"/>
                          <a:cs typeface="+mn-cs"/>
                        </a:rPr>
                        <a:t>Pratinidhi</a:t>
                      </a:r>
                      <a:r>
                        <a:rPr kumimoji="0" lang="en-US" sz="1800" b="1" kern="1200" dirty="0" smtClean="0">
                          <a:solidFill>
                            <a:schemeClr val="dk1"/>
                          </a:solidFill>
                          <a:latin typeface="Bookman Old Style" pitchFamily="18" charset="0"/>
                          <a:ea typeface="+mn-ea"/>
                          <a:cs typeface="+mn-cs"/>
                        </a:rPr>
                        <a:t>, </a:t>
                      </a:r>
                      <a:r>
                        <a:rPr kumimoji="0" lang="en-US" sz="1800" b="1" kern="1200" dirty="0" err="1" smtClean="0">
                          <a:solidFill>
                            <a:schemeClr val="dk1"/>
                          </a:solidFill>
                          <a:latin typeface="Bookman Old Style" pitchFamily="18" charset="0"/>
                          <a:ea typeface="+mn-ea"/>
                          <a:cs typeface="+mn-cs"/>
                        </a:rPr>
                        <a:t>Aparna</a:t>
                      </a:r>
                      <a:r>
                        <a:rPr kumimoji="0" lang="en-US" sz="1800" b="1" kern="1200" dirty="0" smtClean="0">
                          <a:solidFill>
                            <a:schemeClr val="dk1"/>
                          </a:solidFill>
                          <a:latin typeface="Bookman Old Style" pitchFamily="18" charset="0"/>
                          <a:ea typeface="+mn-ea"/>
                          <a:cs typeface="+mn-cs"/>
                        </a:rPr>
                        <a:t> A </a:t>
                      </a:r>
                      <a:r>
                        <a:rPr kumimoji="0" lang="en-US" sz="1800" b="1" kern="1200" dirty="0" err="1" smtClean="0">
                          <a:solidFill>
                            <a:schemeClr val="dk1"/>
                          </a:solidFill>
                          <a:latin typeface="Bookman Old Style" pitchFamily="18" charset="0"/>
                          <a:ea typeface="+mn-ea"/>
                          <a:cs typeface="+mn-cs"/>
                        </a:rPr>
                        <a:t>Sagare</a:t>
                      </a:r>
                      <a:r>
                        <a:rPr kumimoji="0" lang="en-US" sz="1800" b="1" kern="1200" dirty="0" smtClean="0">
                          <a:solidFill>
                            <a:schemeClr val="dk1"/>
                          </a:solidFill>
                          <a:latin typeface="Bookman Old Style" pitchFamily="18" charset="0"/>
                          <a:ea typeface="+mn-ea"/>
                          <a:cs typeface="+mn-cs"/>
                        </a:rPr>
                        <a:t>, Arun J Patil. </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Heavy Metal Levels in Commonly used Cosmetic Products in Asia. </a:t>
                      </a:r>
                    </a:p>
                  </a:txBody>
                  <a:tcPr/>
                </a:tc>
                <a:tc>
                  <a:txBody>
                    <a:bodyPr/>
                    <a:lstStyle/>
                    <a:p>
                      <a:pPr marL="0" lvl="0" algn="l" rtl="0" eaLnBrk="1" latinLnBrk="0" hangingPunct="1">
                        <a:lnSpc>
                          <a:spcPct val="150000"/>
                        </a:lnSpc>
                      </a:pPr>
                      <a:r>
                        <a:rPr kumimoji="0" lang="en-US" sz="1800" b="1" kern="1200" dirty="0" smtClean="0">
                          <a:solidFill>
                            <a:schemeClr val="dk1"/>
                          </a:solidFill>
                          <a:latin typeface="Bookman Old Style" pitchFamily="18" charset="0"/>
                          <a:ea typeface="+mn-ea"/>
                          <a:cs typeface="+mn-cs"/>
                        </a:rPr>
                        <a:t>MIMER Medical Journal, 2018, </a:t>
                      </a:r>
                      <a:r>
                        <a:rPr kumimoji="0" lang="en-US" sz="1800" b="1" kern="1200" dirty="0" err="1" smtClean="0">
                          <a:solidFill>
                            <a:schemeClr val="dk1"/>
                          </a:solidFill>
                          <a:latin typeface="Bookman Old Style" pitchFamily="18" charset="0"/>
                          <a:ea typeface="+mn-ea"/>
                          <a:cs typeface="+mn-cs"/>
                        </a:rPr>
                        <a:t>Vol</a:t>
                      </a:r>
                      <a:r>
                        <a:rPr kumimoji="0" lang="en-US" sz="1800" b="1" kern="1200" dirty="0" smtClean="0">
                          <a:solidFill>
                            <a:schemeClr val="dk1"/>
                          </a:solidFill>
                          <a:latin typeface="Bookman Old Style" pitchFamily="18" charset="0"/>
                          <a:ea typeface="+mn-ea"/>
                          <a:cs typeface="+mn-cs"/>
                        </a:rPr>
                        <a:t> 2, Issue 2, 31-36.</a:t>
                      </a: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757</TotalTime>
  <Words>2862</Words>
  <Application>Microsoft Office PowerPoint</Application>
  <PresentationFormat>On-screen Show (4:3)</PresentationFormat>
  <Paragraphs>447</Paragraphs>
  <Slides>31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Bookman Old Style</vt:lpstr>
      <vt:lpstr>Calibri</vt:lpstr>
      <vt:lpstr>Constantia</vt:lpstr>
      <vt:lpstr>Times New Roman</vt:lpstr>
      <vt:lpstr>Wingdings</vt:lpstr>
      <vt:lpstr>Wingdings 2</vt:lpstr>
      <vt:lpstr>Flow</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Research Director</dc:creator>
  <cp:lastModifiedBy>Research Director</cp:lastModifiedBy>
  <cp:revision>99</cp:revision>
  <dcterms:created xsi:type="dcterms:W3CDTF">2015-10-11T04:59:41Z</dcterms:created>
  <dcterms:modified xsi:type="dcterms:W3CDTF">2021-02-22T15:16:40Z</dcterms:modified>
</cp:coreProperties>
</file>