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8" r:id="rId4"/>
    <p:sldId id="259" r:id="rId5"/>
    <p:sldId id="280" r:id="rId6"/>
    <p:sldId id="265" r:id="rId7"/>
    <p:sldId id="268" r:id="rId8"/>
    <p:sldId id="285" r:id="rId9"/>
    <p:sldId id="275" r:id="rId10"/>
    <p:sldId id="283" r:id="rId11"/>
    <p:sldId id="282" r:id="rId12"/>
    <p:sldId id="284" r:id="rId13"/>
    <p:sldId id="286" r:id="rId14"/>
    <p:sldId id="263" r:id="rId15"/>
    <p:sldId id="261" r:id="rId16"/>
    <p:sldId id="270" r:id="rId17"/>
    <p:sldId id="272" r:id="rId18"/>
    <p:sldId id="276" r:id="rId19"/>
    <p:sldId id="277" r:id="rId20"/>
    <p:sldId id="278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il%20sir\Desktop\VIROLOGY%20SEROLOG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New%20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il%20sir\Desktop\VIROLOGY%20SEROLOG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New%20Microsoft%20Office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il%20sir\Desktop\VIROLOGY%20SEROLOG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New%20Microsoft%20Office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1"/>
          <c:order val="1"/>
          <c:cat>
            <c:multiLvlStrRef>
              <c:f>{2005,2006,2007,2008,2009,2010,2011,2012,2013,2014,2015}</c:f>
            </c:multiLvlStrRef>
          </c:cat>
          <c:val>
            <c:numRef>
              <c:f>Sheet1!$C$16:$C$25</c:f>
            </c:numRef>
          </c:val>
        </c:ser>
        <c:ser>
          <c:idx val="0"/>
          <c:order val="0"/>
          <c:dLbls>
            <c:showVal val="1"/>
          </c:dLbls>
          <c:cat>
            <c:numLit>
              <c:formatCode>General</c:formatCode>
              <c:ptCount val="12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  <c:pt idx="11">
                <c:v>2016</c:v>
              </c:pt>
            </c:numLit>
          </c:cat>
          <c:val>
            <c:numRef>
              <c:f>'[VIROLOGY SEROLOGY.xlsx]HIV'!$C$16:$C$27</c:f>
              <c:numCache>
                <c:formatCode>General</c:formatCode>
                <c:ptCount val="12"/>
                <c:pt idx="0">
                  <c:v>993</c:v>
                </c:pt>
                <c:pt idx="1">
                  <c:v>2544</c:v>
                </c:pt>
                <c:pt idx="2">
                  <c:v>2513</c:v>
                </c:pt>
                <c:pt idx="3">
                  <c:v>3319</c:v>
                </c:pt>
                <c:pt idx="4">
                  <c:v>3292</c:v>
                </c:pt>
                <c:pt idx="5">
                  <c:v>4588</c:v>
                </c:pt>
                <c:pt idx="6">
                  <c:v>4889</c:v>
                </c:pt>
                <c:pt idx="7">
                  <c:v>4087</c:v>
                </c:pt>
                <c:pt idx="8">
                  <c:v>4107</c:v>
                </c:pt>
                <c:pt idx="9">
                  <c:v>5514</c:v>
                </c:pt>
                <c:pt idx="10">
                  <c:v>8412</c:v>
                </c:pt>
                <c:pt idx="11">
                  <c:v>7829</c:v>
                </c:pt>
              </c:numCache>
            </c:numRef>
          </c:val>
        </c:ser>
        <c:axId val="133355776"/>
        <c:axId val="101479168"/>
      </c:barChart>
      <c:catAx>
        <c:axId val="133355776"/>
        <c:scaling>
          <c:orientation val="minMax"/>
        </c:scaling>
        <c:axPos val="b"/>
        <c:numFmt formatCode="General" sourceLinked="1"/>
        <c:tickLblPos val="nextTo"/>
        <c:crossAx val="101479168"/>
        <c:crosses val="autoZero"/>
        <c:auto val="1"/>
        <c:lblAlgn val="ctr"/>
        <c:lblOffset val="100"/>
      </c:catAx>
      <c:valAx>
        <c:axId val="101479168"/>
        <c:scaling>
          <c:orientation val="minMax"/>
        </c:scaling>
        <c:axPos val="l"/>
        <c:majorGridlines/>
        <c:numFmt formatCode="General" sourceLinked="1"/>
        <c:tickLblPos val="nextTo"/>
        <c:crossAx val="133355776"/>
        <c:crosses val="autoZero"/>
        <c:crossBetween val="between"/>
      </c:valAx>
    </c:plotArea>
    <c:plotVisOnly val="1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Sheet1!$B$18</c:f>
              <c:strCache>
                <c:ptCount val="1"/>
                <c:pt idx="0">
                  <c:v>Total tests</c:v>
                </c:pt>
              </c:strCache>
            </c:strRef>
          </c:tx>
          <c:cat>
            <c:numRef>
              <c:f>Sheet1!$C$17:$H$17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Sheet1!$C$18:$H$18</c:f>
              <c:numCache>
                <c:formatCode>General</c:formatCode>
                <c:ptCount val="6"/>
                <c:pt idx="0">
                  <c:v>8412</c:v>
                </c:pt>
                <c:pt idx="1">
                  <c:v>7829</c:v>
                </c:pt>
                <c:pt idx="2">
                  <c:v>9619</c:v>
                </c:pt>
                <c:pt idx="3">
                  <c:v>10030</c:v>
                </c:pt>
                <c:pt idx="4">
                  <c:v>11338</c:v>
                </c:pt>
                <c:pt idx="5">
                  <c:v>6841</c:v>
                </c:pt>
              </c:numCache>
            </c:numRef>
          </c:val>
        </c:ser>
        <c:ser>
          <c:idx val="1"/>
          <c:order val="1"/>
          <c:tx>
            <c:strRef>
              <c:f>Sheet1!$B$19</c:f>
              <c:strCache>
                <c:ptCount val="1"/>
                <c:pt idx="0">
                  <c:v>Reactive</c:v>
                </c:pt>
              </c:strCache>
            </c:strRef>
          </c:tx>
          <c:cat>
            <c:numRef>
              <c:f>Sheet1!$C$17:$H$17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Sheet1!$C$19:$H$19</c:f>
              <c:numCache>
                <c:formatCode>General</c:formatCode>
                <c:ptCount val="6"/>
                <c:pt idx="0">
                  <c:v>133</c:v>
                </c:pt>
                <c:pt idx="1">
                  <c:v>138</c:v>
                </c:pt>
                <c:pt idx="2">
                  <c:v>138</c:v>
                </c:pt>
                <c:pt idx="3">
                  <c:v>143</c:v>
                </c:pt>
                <c:pt idx="4">
                  <c:v>156</c:v>
                </c:pt>
                <c:pt idx="5">
                  <c:v>78</c:v>
                </c:pt>
              </c:numCache>
            </c:numRef>
          </c:val>
        </c:ser>
        <c:axId val="101498240"/>
        <c:axId val="101504128"/>
      </c:barChart>
      <c:catAx>
        <c:axId val="101498240"/>
        <c:scaling>
          <c:orientation val="minMax"/>
        </c:scaling>
        <c:axPos val="b"/>
        <c:numFmt formatCode="General" sourceLinked="1"/>
        <c:tickLblPos val="nextTo"/>
        <c:crossAx val="101504128"/>
        <c:crosses val="autoZero"/>
        <c:auto val="1"/>
        <c:lblAlgn val="ctr"/>
        <c:lblOffset val="100"/>
      </c:catAx>
      <c:valAx>
        <c:axId val="101504128"/>
        <c:scaling>
          <c:orientation val="minMax"/>
        </c:scaling>
        <c:axPos val="l"/>
        <c:majorGridlines/>
        <c:numFmt formatCode="General" sourceLinked="1"/>
        <c:tickLblPos val="nextTo"/>
        <c:crossAx val="10149824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numLit>
              <c:formatCode>General</c:formatCode>
              <c:ptCount val="6"/>
              <c:pt idx="0">
                <c:v>201011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  <c:pt idx="4">
                <c:v>2015</c:v>
              </c:pt>
              <c:pt idx="5">
                <c:v>2016</c:v>
              </c:pt>
            </c:numLit>
          </c:cat>
          <c:val>
            <c:numRef>
              <c:f>Sheet2!$B$2:$B$7</c:f>
              <c:numCache>
                <c:formatCode>General</c:formatCode>
                <c:ptCount val="6"/>
                <c:pt idx="0">
                  <c:v>16949</c:v>
                </c:pt>
                <c:pt idx="1">
                  <c:v>11284</c:v>
                </c:pt>
                <c:pt idx="2">
                  <c:v>9257</c:v>
                </c:pt>
                <c:pt idx="3">
                  <c:v>10095</c:v>
                </c:pt>
                <c:pt idx="4">
                  <c:v>14078</c:v>
                </c:pt>
                <c:pt idx="5">
                  <c:v>12089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numLit>
              <c:formatCode>General</c:formatCode>
              <c:ptCount val="6"/>
              <c:pt idx="0">
                <c:v>201011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  <c:pt idx="4">
                <c:v>2015</c:v>
              </c:pt>
              <c:pt idx="5">
                <c:v>2016</c:v>
              </c:pt>
            </c:numLit>
          </c:cat>
          <c:val>
            <c:numRef>
              <c:f>Sheet2!$C$2:$C$7</c:f>
              <c:numCache>
                <c:formatCode>General</c:formatCode>
                <c:ptCount val="6"/>
                <c:pt idx="0">
                  <c:v>367</c:v>
                </c:pt>
                <c:pt idx="1">
                  <c:v>210</c:v>
                </c:pt>
                <c:pt idx="2">
                  <c:v>140</c:v>
                </c:pt>
                <c:pt idx="3">
                  <c:v>157</c:v>
                </c:pt>
                <c:pt idx="4">
                  <c:v>209</c:v>
                </c:pt>
                <c:pt idx="5">
                  <c:v>181</c:v>
                </c:pt>
              </c:numCache>
            </c:numRef>
          </c:val>
        </c:ser>
        <c:overlap val="100"/>
        <c:axId val="101652736"/>
        <c:axId val="101675008"/>
      </c:barChart>
      <c:catAx>
        <c:axId val="101652736"/>
        <c:scaling>
          <c:orientation val="minMax"/>
        </c:scaling>
        <c:axPos val="b"/>
        <c:numFmt formatCode="General" sourceLinked="1"/>
        <c:tickLblPos val="nextTo"/>
        <c:crossAx val="101675008"/>
        <c:crosses val="autoZero"/>
        <c:auto val="1"/>
        <c:lblAlgn val="ctr"/>
        <c:lblOffset val="100"/>
      </c:catAx>
      <c:valAx>
        <c:axId val="101675008"/>
        <c:scaling>
          <c:orientation val="minMax"/>
        </c:scaling>
        <c:axPos val="l"/>
        <c:majorGridlines/>
        <c:numFmt formatCode="General" sourceLinked="1"/>
        <c:tickLblPos val="nextTo"/>
        <c:crossAx val="101652736"/>
        <c:crosses val="autoZero"/>
        <c:crossBetween val="between"/>
      </c:valAx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Total tests</c:v>
                </c:pt>
              </c:strCache>
            </c:strRef>
          </c:tx>
          <c:cat>
            <c:numRef>
              <c:f>Sheet1!$C$2:$H$2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Sheet1!$C$3:$H$3</c:f>
              <c:numCache>
                <c:formatCode>General</c:formatCode>
                <c:ptCount val="6"/>
                <c:pt idx="0">
                  <c:v>14078</c:v>
                </c:pt>
                <c:pt idx="1">
                  <c:v>12089</c:v>
                </c:pt>
                <c:pt idx="2">
                  <c:v>15994</c:v>
                </c:pt>
                <c:pt idx="3">
                  <c:v>16112</c:v>
                </c:pt>
                <c:pt idx="4">
                  <c:v>17564</c:v>
                </c:pt>
                <c:pt idx="5">
                  <c:v>10442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Reactive</c:v>
                </c:pt>
              </c:strCache>
            </c:strRef>
          </c:tx>
          <c:cat>
            <c:numRef>
              <c:f>Sheet1!$C$2:$H$2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Sheet1!$C$4:$H$4</c:f>
              <c:numCache>
                <c:formatCode>General</c:formatCode>
                <c:ptCount val="6"/>
                <c:pt idx="0">
                  <c:v>209</c:v>
                </c:pt>
                <c:pt idx="1">
                  <c:v>45</c:v>
                </c:pt>
                <c:pt idx="2">
                  <c:v>269</c:v>
                </c:pt>
                <c:pt idx="3">
                  <c:v>297</c:v>
                </c:pt>
                <c:pt idx="4">
                  <c:v>262</c:v>
                </c:pt>
                <c:pt idx="5">
                  <c:v>148</c:v>
                </c:pt>
              </c:numCache>
            </c:numRef>
          </c:val>
        </c:ser>
        <c:axId val="101681792"/>
        <c:axId val="101691776"/>
      </c:barChart>
      <c:catAx>
        <c:axId val="101681792"/>
        <c:scaling>
          <c:orientation val="minMax"/>
        </c:scaling>
        <c:axPos val="b"/>
        <c:numFmt formatCode="General" sourceLinked="1"/>
        <c:tickLblPos val="nextTo"/>
        <c:crossAx val="101691776"/>
        <c:crosses val="autoZero"/>
        <c:auto val="1"/>
        <c:lblAlgn val="ctr"/>
        <c:lblOffset val="100"/>
      </c:catAx>
      <c:valAx>
        <c:axId val="101691776"/>
        <c:scaling>
          <c:orientation val="minMax"/>
        </c:scaling>
        <c:axPos val="l"/>
        <c:majorGridlines/>
        <c:numFmt formatCode="General" sourceLinked="1"/>
        <c:tickLblPos val="nextTo"/>
        <c:crossAx val="101681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Lbls>
            <c:showVal val="1"/>
          </c:dLbls>
          <c:cat>
            <c:numLit>
              <c:formatCode>General</c:formatCode>
              <c:ptCount val="6"/>
              <c:pt idx="0">
                <c:v>201011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  <c:pt idx="4">
                <c:v>2015</c:v>
              </c:pt>
              <c:pt idx="5">
                <c:v>2016</c:v>
              </c:pt>
            </c:numLit>
          </c:cat>
          <c:val>
            <c:numRef>
              <c:f>Sheet2!$B$2:$B$7</c:f>
              <c:numCache>
                <c:formatCode>General</c:formatCode>
                <c:ptCount val="6"/>
                <c:pt idx="0">
                  <c:v>16949</c:v>
                </c:pt>
                <c:pt idx="1">
                  <c:v>11284</c:v>
                </c:pt>
                <c:pt idx="2">
                  <c:v>9257</c:v>
                </c:pt>
                <c:pt idx="3">
                  <c:v>10095</c:v>
                </c:pt>
                <c:pt idx="4">
                  <c:v>14078</c:v>
                </c:pt>
                <c:pt idx="5">
                  <c:v>12089</c:v>
                </c:pt>
              </c:numCache>
            </c:numRef>
          </c:val>
        </c:ser>
        <c:ser>
          <c:idx val="1"/>
          <c:order val="1"/>
          <c:cat>
            <c:numLit>
              <c:formatCode>General</c:formatCode>
              <c:ptCount val="6"/>
              <c:pt idx="0">
                <c:v>201011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  <c:pt idx="4">
                <c:v>2015</c:v>
              </c:pt>
              <c:pt idx="5">
                <c:v>2016</c:v>
              </c:pt>
            </c:numLit>
          </c:cat>
          <c:val>
            <c:numRef>
              <c:f>Sheet2!$C$2:$C$7</c:f>
              <c:numCache>
                <c:formatCode>General</c:formatCode>
                <c:ptCount val="6"/>
                <c:pt idx="0">
                  <c:v>367</c:v>
                </c:pt>
                <c:pt idx="1">
                  <c:v>210</c:v>
                </c:pt>
                <c:pt idx="2">
                  <c:v>140</c:v>
                </c:pt>
                <c:pt idx="3">
                  <c:v>157</c:v>
                </c:pt>
                <c:pt idx="4">
                  <c:v>209</c:v>
                </c:pt>
                <c:pt idx="5">
                  <c:v>181</c:v>
                </c:pt>
              </c:numCache>
            </c:numRef>
          </c:val>
        </c:ser>
        <c:ser>
          <c:idx val="2"/>
          <c:order val="2"/>
          <c:dLbls>
            <c:showVal val="1"/>
          </c:dLbls>
          <c:cat>
            <c:numLit>
              <c:formatCode>General</c:formatCode>
              <c:ptCount val="6"/>
              <c:pt idx="0">
                <c:v>201011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  <c:pt idx="4">
                <c:v>2015</c:v>
              </c:pt>
              <c:pt idx="5">
                <c:v>2016</c:v>
              </c:pt>
            </c:numLit>
          </c:cat>
          <c:val>
            <c:numRef>
              <c:f>Sheet2!$D$2:$D$7</c:f>
              <c:numCache>
                <c:formatCode>General</c:formatCode>
                <c:ptCount val="6"/>
                <c:pt idx="0">
                  <c:v>78</c:v>
                </c:pt>
                <c:pt idx="1">
                  <c:v>63</c:v>
                </c:pt>
                <c:pt idx="2">
                  <c:v>35</c:v>
                </c:pt>
                <c:pt idx="3">
                  <c:v>97</c:v>
                </c:pt>
                <c:pt idx="4">
                  <c:v>138</c:v>
                </c:pt>
                <c:pt idx="5">
                  <c:v>82</c:v>
                </c:pt>
              </c:numCache>
            </c:numRef>
          </c:val>
        </c:ser>
        <c:overlap val="100"/>
        <c:axId val="103574912"/>
        <c:axId val="103580800"/>
      </c:barChart>
      <c:catAx>
        <c:axId val="103574912"/>
        <c:scaling>
          <c:orientation val="minMax"/>
        </c:scaling>
        <c:axPos val="b"/>
        <c:numFmt formatCode="General" sourceLinked="1"/>
        <c:tickLblPos val="nextTo"/>
        <c:crossAx val="103580800"/>
        <c:crosses val="autoZero"/>
        <c:auto val="1"/>
        <c:lblAlgn val="ctr"/>
        <c:lblOffset val="100"/>
      </c:catAx>
      <c:valAx>
        <c:axId val="103580800"/>
        <c:scaling>
          <c:orientation val="minMax"/>
        </c:scaling>
        <c:axPos val="l"/>
        <c:majorGridlines/>
        <c:numFmt formatCode="General" sourceLinked="1"/>
        <c:tickLblPos val="nextTo"/>
        <c:crossAx val="103574912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Sheet1!$B$10</c:f>
              <c:strCache>
                <c:ptCount val="1"/>
                <c:pt idx="0">
                  <c:v>Total tests</c:v>
                </c:pt>
              </c:strCache>
            </c:strRef>
          </c:tx>
          <c:cat>
            <c:numRef>
              <c:f>Sheet1!$C$9:$H$9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Sheet1!$C$10:$H$10</c:f>
              <c:numCache>
                <c:formatCode>General</c:formatCode>
                <c:ptCount val="6"/>
                <c:pt idx="0">
                  <c:v>14078</c:v>
                </c:pt>
                <c:pt idx="1">
                  <c:v>12088</c:v>
                </c:pt>
                <c:pt idx="2">
                  <c:v>15994</c:v>
                </c:pt>
                <c:pt idx="3">
                  <c:v>16112</c:v>
                </c:pt>
                <c:pt idx="4">
                  <c:v>17564</c:v>
                </c:pt>
                <c:pt idx="5">
                  <c:v>10442</c:v>
                </c:pt>
              </c:numCache>
            </c:numRef>
          </c:val>
        </c:ser>
        <c:ser>
          <c:idx val="1"/>
          <c:order val="1"/>
          <c:tx>
            <c:strRef>
              <c:f>Sheet1!$B$11</c:f>
              <c:strCache>
                <c:ptCount val="1"/>
                <c:pt idx="0">
                  <c:v>Reactive</c:v>
                </c:pt>
              </c:strCache>
            </c:strRef>
          </c:tx>
          <c:cat>
            <c:numRef>
              <c:f>Sheet1!$C$9:$H$9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Sheet1!$C$11:$H$11</c:f>
              <c:numCache>
                <c:formatCode>General</c:formatCode>
                <c:ptCount val="6"/>
                <c:pt idx="0">
                  <c:v>138</c:v>
                </c:pt>
                <c:pt idx="1">
                  <c:v>82</c:v>
                </c:pt>
                <c:pt idx="2">
                  <c:v>117</c:v>
                </c:pt>
                <c:pt idx="3">
                  <c:v>112</c:v>
                </c:pt>
                <c:pt idx="4">
                  <c:v>127</c:v>
                </c:pt>
                <c:pt idx="5">
                  <c:v>67</c:v>
                </c:pt>
              </c:numCache>
            </c:numRef>
          </c:val>
        </c:ser>
        <c:axId val="103605376"/>
        <c:axId val="103606912"/>
      </c:barChart>
      <c:catAx>
        <c:axId val="103605376"/>
        <c:scaling>
          <c:orientation val="minMax"/>
        </c:scaling>
        <c:axPos val="b"/>
        <c:numFmt formatCode="General" sourceLinked="1"/>
        <c:tickLblPos val="nextTo"/>
        <c:crossAx val="103606912"/>
        <c:crosses val="autoZero"/>
        <c:auto val="1"/>
        <c:lblAlgn val="ctr"/>
        <c:lblOffset val="100"/>
      </c:catAx>
      <c:valAx>
        <c:axId val="103606912"/>
        <c:scaling>
          <c:orientation val="minMax"/>
        </c:scaling>
        <c:axPos val="l"/>
        <c:majorGridlines/>
        <c:numFmt formatCode="General" sourceLinked="1"/>
        <c:tickLblPos val="nextTo"/>
        <c:crossAx val="10360537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Total tests</c:v>
                </c:pt>
              </c:strCache>
            </c:strRef>
          </c:tx>
          <c:cat>
            <c:numRef>
              <c:f>Sheet1!$C$3:$H$3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Sheet1!$C$4:$H$4</c:f>
              <c:numCache>
                <c:formatCode>General</c:formatCode>
                <c:ptCount val="6"/>
                <c:pt idx="0">
                  <c:v>753</c:v>
                </c:pt>
                <c:pt idx="1">
                  <c:v>763</c:v>
                </c:pt>
                <c:pt idx="2">
                  <c:v>1229</c:v>
                </c:pt>
                <c:pt idx="3">
                  <c:v>1999</c:v>
                </c:pt>
                <c:pt idx="4">
                  <c:v>5577</c:v>
                </c:pt>
                <c:pt idx="5">
                  <c:v>1982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Positive</c:v>
                </c:pt>
              </c:strCache>
            </c:strRef>
          </c:tx>
          <c:cat>
            <c:numRef>
              <c:f>Sheet1!$C$3:$H$3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Sheet1!$C$5:$H$5</c:f>
              <c:numCache>
                <c:formatCode>General</c:formatCode>
                <c:ptCount val="6"/>
                <c:pt idx="0">
                  <c:v>125</c:v>
                </c:pt>
                <c:pt idx="1">
                  <c:v>144</c:v>
                </c:pt>
                <c:pt idx="2">
                  <c:v>271</c:v>
                </c:pt>
                <c:pt idx="3">
                  <c:v>461</c:v>
                </c:pt>
                <c:pt idx="4">
                  <c:v>1634</c:v>
                </c:pt>
                <c:pt idx="5">
                  <c:v>261</c:v>
                </c:pt>
              </c:numCache>
            </c:numRef>
          </c:val>
        </c:ser>
        <c:axId val="103655296"/>
        <c:axId val="103656832"/>
      </c:barChart>
      <c:catAx>
        <c:axId val="103655296"/>
        <c:scaling>
          <c:orientation val="minMax"/>
        </c:scaling>
        <c:axPos val="b"/>
        <c:numFmt formatCode="General" sourceLinked="1"/>
        <c:tickLblPos val="nextTo"/>
        <c:crossAx val="103656832"/>
        <c:crosses val="autoZero"/>
        <c:auto val="1"/>
        <c:lblAlgn val="ctr"/>
        <c:lblOffset val="100"/>
      </c:catAx>
      <c:valAx>
        <c:axId val="103656832"/>
        <c:scaling>
          <c:orientation val="minMax"/>
        </c:scaling>
        <c:axPos val="l"/>
        <c:majorGridlines/>
        <c:numFmt formatCode="General" sourceLinked="1"/>
        <c:tickLblPos val="nextTo"/>
        <c:crossAx val="10365529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0.20921</cdr:x>
      <cdr:y>0.02431</cdr:y>
    </cdr:from>
    <cdr:to>
      <cdr:x>0.81574</cdr:x>
      <cdr:y>0.09722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8226" y="66675"/>
          <a:ext cx="30099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23892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6858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09800" y="3048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HEPATITIS B INVESTIGATIONS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INVESTIGATIONS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INVESTIGATIONS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3716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762000" y="114300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DENGUE INVESTIGATIONS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EQUIPMENTS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ELISA Reader Dispenser &amp; Washer.</a:t>
            </a:r>
          </a:p>
          <a:p>
            <a:r>
              <a:rPr lang="en-US" smtClean="0"/>
              <a:t>ELISA  washer</a:t>
            </a:r>
            <a:endParaRPr lang="en-US" dirty="0" smtClean="0"/>
          </a:p>
          <a:p>
            <a:r>
              <a:rPr lang="en-US" dirty="0" smtClean="0"/>
              <a:t>Deep freezer</a:t>
            </a:r>
          </a:p>
          <a:p>
            <a:r>
              <a:rPr lang="en-US" dirty="0" smtClean="0"/>
              <a:t>Pima CD4 counter</a:t>
            </a:r>
          </a:p>
          <a:p>
            <a:r>
              <a:rPr lang="en-US" dirty="0" smtClean="0"/>
              <a:t>Refrigerator</a:t>
            </a:r>
          </a:p>
          <a:p>
            <a:r>
              <a:rPr lang="en-US" dirty="0" smtClean="0"/>
              <a:t>Incubator</a:t>
            </a:r>
          </a:p>
          <a:p>
            <a:r>
              <a:rPr lang="en-US" dirty="0" err="1" smtClean="0"/>
              <a:t>Autopipettes</a:t>
            </a:r>
            <a:endParaRPr lang="en-US" dirty="0" smtClean="0"/>
          </a:p>
          <a:p>
            <a:r>
              <a:rPr lang="en-US" dirty="0" smtClean="0"/>
              <a:t>True Lab Uno </a:t>
            </a:r>
            <a:r>
              <a:rPr lang="en-US" dirty="0" err="1" smtClean="0"/>
              <a:t>Dx</a:t>
            </a:r>
            <a:r>
              <a:rPr lang="en-US" dirty="0" smtClean="0"/>
              <a:t> Real Time Quantitative micro PCR Analyzer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PROJECTS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Spectrum of blood borne viral hepatitis with special reference to HCV genotyping.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Completed Research Project: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Seroprevalence of Antibodies to Hepatitis C Virus in a Hospital Based Population – A Study from Western Maharashtra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Seroprevalence of Hepatitis B Antigen in a Teaching Hospital of Western Maharashtra.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Trend of Seroprevalence of HIV, HBsAg &amp; HIV Antibodies among Pregnant Mothers Attending a Rural Teaching Hospital.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Risk of Co-Existence of HIV, HBV and HCV Infection among Pregnant Women From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Karad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Socio-demographic Profile of Seropositive HBsAg Patients Attending Tertiary Care Hospital of Rural Maharashtra.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PUBLICATIONS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Patil SR, </a:t>
            </a:r>
            <a:r>
              <a:rPr lang="en-US" sz="2000" dirty="0" err="1" smtClean="0"/>
              <a:t>Ghorpade</a:t>
            </a:r>
            <a:r>
              <a:rPr lang="en-US" sz="2000" dirty="0" smtClean="0"/>
              <a:t> MV, Patil SS, Pawar SK, </a:t>
            </a:r>
            <a:r>
              <a:rPr lang="en-US" sz="2000" dirty="0" err="1" smtClean="0"/>
              <a:t>Mohite</a:t>
            </a:r>
            <a:r>
              <a:rPr lang="en-US" sz="2000" dirty="0" smtClean="0"/>
              <a:t> ST. Seroprevalence of Hepatitis-B surface antigen among the patients reporting at tertiary care Hospital from India. Bangladesh Journal of Medical Science. 2016 Nov 3;15(3):455-9.</a:t>
            </a:r>
          </a:p>
          <a:p>
            <a:r>
              <a:rPr lang="en-US" sz="2000" dirty="0" smtClean="0"/>
              <a:t>Patil SR, Patil SS, Shinde RV, Karande GS, Patil HV, Mane PM. Seropositivity and Risk Factors of Hepatitis B in Maharashtra, India. JOURNAL OF KRISHNA INSTITUTE OF MEDICAL SCIENCES UNIVERSITY. 2016 Jan 1;5(1):82-90.</a:t>
            </a:r>
          </a:p>
          <a:p>
            <a:r>
              <a:rPr lang="en-US" sz="2000" dirty="0" smtClean="0"/>
              <a:t>Patil SR, </a:t>
            </a:r>
            <a:r>
              <a:rPr lang="en-US" sz="2000" dirty="0" err="1" smtClean="0"/>
              <a:t>Ghorpade</a:t>
            </a:r>
            <a:r>
              <a:rPr lang="en-US" sz="2000" dirty="0" smtClean="0"/>
              <a:t> M V , Patil SS, Shinde R V., </a:t>
            </a:r>
            <a:r>
              <a:rPr lang="en-US" sz="2000" dirty="0" err="1" smtClean="0"/>
              <a:t>Mohite</a:t>
            </a:r>
            <a:r>
              <a:rPr lang="en-US" sz="2000" dirty="0" smtClean="0"/>
              <a:t> S T. Seroprevalence of Antibodies to the Hepatitis C virus in a Hospital–Based Population: A study from western Maharashtra, India . International Journal of Collaborative Research on Internal Medicine &amp; Public Health 2014 ; 6 (4):102-108</a:t>
            </a:r>
          </a:p>
          <a:p>
            <a:r>
              <a:rPr lang="en-US" sz="2000" dirty="0" smtClean="0"/>
              <a:t>Patil SS, Patil SR, </a:t>
            </a:r>
            <a:r>
              <a:rPr lang="en-US" sz="2000" dirty="0" err="1" smtClean="0"/>
              <a:t>Durgawale</a:t>
            </a:r>
            <a:r>
              <a:rPr lang="en-US" sz="2000" dirty="0" smtClean="0"/>
              <a:t> PM, Patil AG. A study of the outbreak of </a:t>
            </a:r>
            <a:r>
              <a:rPr lang="en-US" sz="2000" dirty="0" err="1" smtClean="0"/>
              <a:t>Chikungunya</a:t>
            </a:r>
            <a:r>
              <a:rPr lang="en-US" sz="2000" dirty="0" smtClean="0"/>
              <a:t> fever. Journal of clinical and diagnostic research: JCDR. 2013 Jun;7(6):1059.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VIROLOGY LABORATORY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066800"/>
            <a:ext cx="4191000" cy="4983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ELISA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Hepatitis B surface Ag (HBsAg)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Hepatitis C Virus (HCV)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Hepatitis A Virus (HAV)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Hepatitis E Virus (HEV)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Hepatitis B surface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(Anti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HBsAb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Human Immunodeficiency Virus (HIV)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Dengue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TORCH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Chikungunya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Japanese  Encephalitis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Immunochromatography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Dengue, HBsAg, HCV,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HIV,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Chikungunya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CD4 count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251459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F:\15.10.2015 Lab Photo\DSC022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3657600"/>
            <a:ext cx="4041775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15.10.2015 Lab Photo\DSC02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14954" y="400049"/>
            <a:ext cx="2590800" cy="39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Virology laboratory (contd)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 time PCR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prospectives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 Viral load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 Viral genotyping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15.10.2015 Lab Photo\DSC022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2"/>
            <a:ext cx="4038600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19552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1"/>
            <a:ext cx="80010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DEPARTMENT OF MICROBIOLOGY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400800" cy="838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VIROLOGY LABORATORY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KIMS DIAGNOSTICS</a:t>
            </a:r>
            <a:b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MICROBIOLOGY   SECTION</a:t>
            </a:r>
            <a:endParaRPr lang="en-I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accreditated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– by NABL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ELISA – for Antigen detection 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		HCV ELISA - for Antibody detection 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		HIV ELISA - for Antibody detection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		Rapid test for HIV – 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Tridot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				      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Retroquic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External Quality Assessment Scheme (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EQAS)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Virology  EQAS,  Christian Medical college, Vellore,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Tamilnadu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KIMS Diagnostics</a:t>
            </a:r>
            <a:endParaRPr lang="en-I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F:\15.10.2015 Lab Photo\DSC02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399" y="914400"/>
            <a:ext cx="4341687" cy="26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21336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2291" name="Picture 3" descr="F:\15.10.2015 Lab Photo\DSC02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998913" cy="24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15.10.2015 Lab Photo\DSC02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341687" cy="28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15.10.2015 Lab Photo\DSC023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484" y="3681147"/>
            <a:ext cx="4041775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676453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7200" dirty="0" smtClean="0"/>
              <a:t>       </a:t>
            </a:r>
            <a:r>
              <a:rPr lang="en-US" sz="8800" dirty="0" smtClean="0">
                <a:latin typeface="Snap ITC" pitchFamily="82" charset="0"/>
              </a:rPr>
              <a:t>THANK    			YOU</a:t>
            </a:r>
            <a:endParaRPr lang="en-US" sz="8800" dirty="0">
              <a:latin typeface="Snap ITC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INVESTIGATIONS DONE</a:t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ELISA for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Hepatitis B surface Ag (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Hepatitis C Virus (HCV)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Hepatitis A Virus (HAV)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Hepatitis E Virus (HEV)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Human Immunodeficiency Virus (HIV)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Dengue 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TORCH </a:t>
            </a:r>
            <a:r>
              <a:rPr lang="en-IN" sz="7200" dirty="0" smtClean="0">
                <a:latin typeface="Times New Roman" pitchFamily="18" charset="0"/>
                <a:cs typeface="Times New Roman" pitchFamily="18" charset="0"/>
              </a:rPr>
              <a:t>(Toxoplasmosis, Rubella,  Cytomegalovirus &amp; Herpes)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Japanese Encephalitis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Chikungunya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Anti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Hepatitis B surface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(Anti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HBsAb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6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6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Rapid Test: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Dengue NS1 Ag,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HCV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HIV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Chikungunya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/>
              <a:t>CD4 count</a:t>
            </a:r>
          </a:p>
          <a:p>
            <a:pPr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of Newer Diagnostic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Real Time Micro PCR –a chip based PCR technology for H1N1 testing.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Future prospective:</a:t>
            </a:r>
          </a:p>
          <a:p>
            <a:r>
              <a:rPr lang="en-US" dirty="0" smtClean="0"/>
              <a:t> Viral load--Testing for Hepatitis B viral load (HBV-DNA)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INVESTIGATIONS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4478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563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DEPARTMENT OF MICROBIOLOGY </vt:lpstr>
      <vt:lpstr> INVESTIGATIONS DONE </vt:lpstr>
      <vt:lpstr>Slide 4</vt:lpstr>
      <vt:lpstr>Introduction of Newer Diagnostic test</vt:lpstr>
      <vt:lpstr>Slide 6</vt:lpstr>
      <vt:lpstr>HIV INVESTIGATIONS</vt:lpstr>
      <vt:lpstr>HIV INVESTIGATIONS</vt:lpstr>
      <vt:lpstr>HEPATITIS B INVESTIGATIONS</vt:lpstr>
      <vt:lpstr>Slide 10</vt:lpstr>
      <vt:lpstr>HCV INVESTIGATIONS</vt:lpstr>
      <vt:lpstr>HCV INVESTIGATIONS</vt:lpstr>
      <vt:lpstr>DENGUE INVESTIGATIONS</vt:lpstr>
      <vt:lpstr>EQUIPMENTS</vt:lpstr>
      <vt:lpstr>PROJECTS</vt:lpstr>
      <vt:lpstr>PROJECTS</vt:lpstr>
      <vt:lpstr>PUBLICATIONS</vt:lpstr>
      <vt:lpstr>VIROLOGY LABORATORY </vt:lpstr>
      <vt:lpstr>Virology laboratory (contd)</vt:lpstr>
      <vt:lpstr>KIMS DIAGNOSTICS MICROBIOLOGY   SECTION</vt:lpstr>
      <vt:lpstr>KIMS Diagnostics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VIROLOGY</dc:title>
  <dc:creator>DELL</dc:creator>
  <cp:lastModifiedBy>admin</cp:lastModifiedBy>
  <cp:revision>87</cp:revision>
  <dcterms:created xsi:type="dcterms:W3CDTF">2006-08-16T00:00:00Z</dcterms:created>
  <dcterms:modified xsi:type="dcterms:W3CDTF">2020-12-01T11:06:53Z</dcterms:modified>
</cp:coreProperties>
</file>